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8.xml" ContentType="application/vnd.openxmlformats-officedocument.theme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officedocument/2006/relationships/metadata/core-properties" Target="docProps/core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87" r:id="rId5"/>
    <p:sldMasterId id="2147483752" r:id="rId6"/>
    <p:sldMasterId id="2147483767" r:id="rId7"/>
    <p:sldMasterId id="2147483793" r:id="rId8"/>
    <p:sldMasterId id="2147483832" r:id="rId9"/>
    <p:sldMasterId id="2147483845" r:id="rId10"/>
    <p:sldMasterId id="2147483858" r:id="rId11"/>
    <p:sldMasterId id="2147483898" r:id="rId12"/>
  </p:sldMasterIdLst>
  <p:notesMasterIdLst>
    <p:notesMasterId r:id="rId73"/>
  </p:notesMasterIdLst>
  <p:sldIdLst>
    <p:sldId id="256" r:id="rId13"/>
    <p:sldId id="559" r:id="rId14"/>
    <p:sldId id="568" r:id="rId15"/>
    <p:sldId id="879" r:id="rId16"/>
    <p:sldId id="258" r:id="rId17"/>
    <p:sldId id="877" r:id="rId18"/>
    <p:sldId id="614" r:id="rId19"/>
    <p:sldId id="261" r:id="rId20"/>
    <p:sldId id="610" r:id="rId21"/>
    <p:sldId id="878" r:id="rId22"/>
    <p:sldId id="866" r:id="rId23"/>
    <p:sldId id="616" r:id="rId24"/>
    <p:sldId id="864" r:id="rId25"/>
    <p:sldId id="619" r:id="rId26"/>
    <p:sldId id="574" r:id="rId27"/>
    <p:sldId id="582" r:id="rId28"/>
    <p:sldId id="585" r:id="rId29"/>
    <p:sldId id="596" r:id="rId30"/>
    <p:sldId id="586" r:id="rId31"/>
    <p:sldId id="587" r:id="rId32"/>
    <p:sldId id="577" r:id="rId33"/>
    <p:sldId id="581" r:id="rId34"/>
    <p:sldId id="854" r:id="rId35"/>
    <p:sldId id="618" r:id="rId36"/>
    <p:sldId id="855" r:id="rId37"/>
    <p:sldId id="856" r:id="rId38"/>
    <p:sldId id="857" r:id="rId39"/>
    <p:sldId id="621" r:id="rId40"/>
    <p:sldId id="858" r:id="rId41"/>
    <p:sldId id="588" r:id="rId42"/>
    <p:sldId id="612" r:id="rId43"/>
    <p:sldId id="853" r:id="rId44"/>
    <p:sldId id="828" r:id="rId45"/>
    <p:sldId id="589" r:id="rId46"/>
    <p:sldId id="851" r:id="rId47"/>
    <p:sldId id="613" r:id="rId48"/>
    <p:sldId id="852" r:id="rId49"/>
    <p:sldId id="867" r:id="rId50"/>
    <p:sldId id="868" r:id="rId51"/>
    <p:sldId id="869" r:id="rId52"/>
    <p:sldId id="576" r:id="rId53"/>
    <p:sldId id="859" r:id="rId54"/>
    <p:sldId id="860" r:id="rId55"/>
    <p:sldId id="620" r:id="rId56"/>
    <p:sldId id="874" r:id="rId57"/>
    <p:sldId id="875" r:id="rId58"/>
    <p:sldId id="615" r:id="rId59"/>
    <p:sldId id="575" r:id="rId60"/>
    <p:sldId id="593" r:id="rId61"/>
    <p:sldId id="873" r:id="rId62"/>
    <p:sldId id="872" r:id="rId63"/>
    <p:sldId id="608" r:id="rId64"/>
    <p:sldId id="578" r:id="rId65"/>
    <p:sldId id="861" r:id="rId66"/>
    <p:sldId id="862" r:id="rId67"/>
    <p:sldId id="863" r:id="rId68"/>
    <p:sldId id="604" r:id="rId69"/>
    <p:sldId id="871" r:id="rId70"/>
    <p:sldId id="876" r:id="rId71"/>
    <p:sldId id="265" r:id="rId72"/>
  </p:sldIdLst>
  <p:sldSz cx="13439775" cy="7559675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1A195E0-8D3A-18E2-1634-326DB616B68D}" name="BESSON Guillemette" initials="BG" userId="S::gbesson@cacp.fr::4192f2ec-030a-4426-8242-1caac14de73f" providerId="AD"/>
  <p188:author id="{3C7642FE-80D2-271A-1128-C8BBDA6139AE}" name="guillemette.besson@cergypontoise.fr" initials="gu" userId="S::urn:spo:guest#guillemette.besson@cergypontoise.fr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0B050"/>
    <a:srgbClr val="FFF8E9"/>
    <a:srgbClr val="FFF9EA"/>
    <a:srgbClr val="3FBEBC"/>
    <a:srgbClr val="E3E8E2"/>
    <a:srgbClr val="65B157"/>
    <a:srgbClr val="38A3A5"/>
    <a:srgbClr val="FFFFFF"/>
    <a:srgbClr val="7D36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7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16" Type="http://schemas.openxmlformats.org/officeDocument/2006/relationships/slide" Target="slides/slide4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49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notesMaster" Target="notesMasters/notesMaster1.xml"/><Relationship Id="rId78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59.xml"/><Relationship Id="rId2" Type="http://schemas.openxmlformats.org/officeDocument/2006/relationships/customXml" Target="../customXml/item2.xml"/><Relationship Id="rId2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8D7B4E-2A78-4C12-A84C-C6FDF573228B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</dgm:pt>
    <dgm:pt modelId="{95429534-9596-41C3-B717-7527828925F6}">
      <dgm:prSet phldrT="[Texte]"/>
      <dgm:spPr/>
      <dgm:t>
        <a:bodyPr/>
        <a:lstStyle/>
        <a:p>
          <a:r>
            <a:rPr lang="fr-FR" b="1"/>
            <a:t>Le projet de plate-forme mutualisée pour l’archivage du patrimoine numérique Cergypontain</a:t>
          </a:r>
        </a:p>
      </dgm:t>
    </dgm:pt>
    <dgm:pt modelId="{7F313103-69E3-4CE8-B325-554F82B84220}" type="parTrans" cxnId="{3147D7DF-B93A-4D8A-A302-652C7CE4084F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63AD486F-E10E-4B30-BCA0-F2D4B8980B65}" type="sibTrans" cxnId="{3147D7DF-B93A-4D8A-A302-652C7CE4084F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9A7FB8B3-7C4D-4FAE-ACBC-ABDA40835871}">
      <dgm:prSet phldrT="[Texte]"/>
      <dgm:spPr/>
      <dgm:t>
        <a:bodyPr/>
        <a:lstStyle/>
        <a:p>
          <a:r>
            <a:rPr lang="fr-FR" b="1"/>
            <a:t>Un partenariat en cours avec CACP et 10 communes pour co-construire le projet.</a:t>
          </a:r>
        </a:p>
      </dgm:t>
    </dgm:pt>
    <dgm:pt modelId="{F767CEB3-310D-492A-8D34-ED749F5157AA}" type="parTrans" cxnId="{AF51C958-7DED-4B41-A3D8-7069AB7A892B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9DCCFA49-A58D-4A74-A2C1-33DD21AD42FA}" type="sibTrans" cxnId="{AF51C958-7DED-4B41-A3D8-7069AB7A892B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F1B17009-835B-4EDE-AE51-94EA4C2ED41A}">
      <dgm:prSet phldrT="[Texte]"/>
      <dgm:spPr/>
      <dgm:t>
        <a:bodyPr/>
        <a:lstStyle/>
        <a:p>
          <a:r>
            <a:rPr lang="fr-FR" b="1"/>
            <a:t>Demain une assistance à maîtrise d’ouvrage pour préfigurer les spécifications du projet en lien avec les chantiers</a:t>
          </a:r>
        </a:p>
      </dgm:t>
    </dgm:pt>
    <dgm:pt modelId="{25D34832-AC42-4D98-840F-0F3E320CB1EB}" type="parTrans" cxnId="{71754240-8283-4239-886C-40E1BEDF6C53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F67F61B8-01C9-4F7F-8F57-B2E56F436C82}" type="sibTrans" cxnId="{71754240-8283-4239-886C-40E1BEDF6C53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ED35C9E6-C81E-4743-BF3D-E28569B344D1}">
      <dgm:prSet phldrT="[Texte]"/>
      <dgm:spPr/>
      <dgm:t>
        <a:bodyPr/>
        <a:lstStyle/>
        <a:p>
          <a:r>
            <a:rPr lang="fr-FR" b="1"/>
            <a:t>Un financement à solliciter auprès du Ministère de la culture </a:t>
          </a:r>
        </a:p>
        <a:p>
          <a:r>
            <a:rPr lang="fr-FR" b="1"/>
            <a:t>(AAP ANET)</a:t>
          </a:r>
        </a:p>
      </dgm:t>
    </dgm:pt>
    <dgm:pt modelId="{61915B74-DC8B-4BCA-91BB-8D489CC672C2}" type="parTrans" cxnId="{2BED4435-69EC-4C4F-B14F-A4A2F4F1B598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71BA5FEF-8FC9-4BF0-A21C-64263C7E5602}" type="sibTrans" cxnId="{2BED4435-69EC-4C4F-B14F-A4A2F4F1B598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9A7B6693-9361-4447-99D0-406FF14F21CB}">
      <dgm:prSet phldrT="[Texte]"/>
      <dgm:spPr/>
      <dgm:t>
        <a:bodyPr/>
        <a:lstStyle/>
        <a:p>
          <a:r>
            <a:rPr lang="fr-FR" b="1"/>
            <a:t>Des financements européens obtenus pour la phase de préfiguration et de lancement de la plateforme </a:t>
          </a:r>
        </a:p>
      </dgm:t>
    </dgm:pt>
    <dgm:pt modelId="{A2326DFD-798E-47BA-8947-1C882A358809}" type="parTrans" cxnId="{F482F025-F0A2-4991-83EE-14D65B97CB2C}">
      <dgm:prSet/>
      <dgm:spPr/>
      <dgm:t>
        <a:bodyPr/>
        <a:lstStyle/>
        <a:p>
          <a:endParaRPr lang="fr-FR"/>
        </a:p>
      </dgm:t>
    </dgm:pt>
    <dgm:pt modelId="{7F28B894-B43D-4C87-BAA9-067C91A5647D}" type="sibTrans" cxnId="{F482F025-F0A2-4991-83EE-14D65B97CB2C}">
      <dgm:prSet/>
      <dgm:spPr/>
      <dgm:t>
        <a:bodyPr/>
        <a:lstStyle/>
        <a:p>
          <a:endParaRPr lang="fr-FR"/>
        </a:p>
      </dgm:t>
    </dgm:pt>
    <dgm:pt modelId="{ED8E8ABA-E34E-41A0-A248-DD67FA7C9962}" type="pres">
      <dgm:prSet presAssocID="{338D7B4E-2A78-4C12-A84C-C6FDF573228B}" presName="Name0" presStyleCnt="0">
        <dgm:presLayoutVars>
          <dgm:dir/>
          <dgm:resizeHandles val="exact"/>
        </dgm:presLayoutVars>
      </dgm:prSet>
      <dgm:spPr/>
    </dgm:pt>
    <dgm:pt modelId="{7FF11B71-EE42-4CFB-8BE4-426567AFB640}" type="pres">
      <dgm:prSet presAssocID="{95429534-9596-41C3-B717-7527828925F6}" presName="node" presStyleLbl="node1" presStyleIdx="0" presStyleCnt="5">
        <dgm:presLayoutVars>
          <dgm:bulletEnabled val="1"/>
        </dgm:presLayoutVars>
      </dgm:prSet>
      <dgm:spPr/>
    </dgm:pt>
    <dgm:pt modelId="{330DE607-591D-42AC-9EFE-678FDB462DCE}" type="pres">
      <dgm:prSet presAssocID="{63AD486F-E10E-4B30-BCA0-F2D4B8980B65}" presName="sibTrans" presStyleLbl="sibTrans2D1" presStyleIdx="0" presStyleCnt="4"/>
      <dgm:spPr/>
    </dgm:pt>
    <dgm:pt modelId="{85242D87-2239-43B1-BA79-7E1FC9AB9457}" type="pres">
      <dgm:prSet presAssocID="{63AD486F-E10E-4B30-BCA0-F2D4B8980B65}" presName="connectorText" presStyleLbl="sibTrans2D1" presStyleIdx="0" presStyleCnt="4"/>
      <dgm:spPr/>
    </dgm:pt>
    <dgm:pt modelId="{BB53AD9A-3624-40A2-9313-3632275F8EDC}" type="pres">
      <dgm:prSet presAssocID="{9A7FB8B3-7C4D-4FAE-ACBC-ABDA40835871}" presName="node" presStyleLbl="node1" presStyleIdx="1" presStyleCnt="5">
        <dgm:presLayoutVars>
          <dgm:bulletEnabled val="1"/>
        </dgm:presLayoutVars>
      </dgm:prSet>
      <dgm:spPr/>
    </dgm:pt>
    <dgm:pt modelId="{2242927C-7592-41E1-B7A6-12EEAE83DF69}" type="pres">
      <dgm:prSet presAssocID="{9DCCFA49-A58D-4A74-A2C1-33DD21AD42FA}" presName="sibTrans" presStyleLbl="sibTrans2D1" presStyleIdx="1" presStyleCnt="4"/>
      <dgm:spPr/>
    </dgm:pt>
    <dgm:pt modelId="{ACCB8E75-9D0A-4193-BF10-F16F373ED826}" type="pres">
      <dgm:prSet presAssocID="{9DCCFA49-A58D-4A74-A2C1-33DD21AD42FA}" presName="connectorText" presStyleLbl="sibTrans2D1" presStyleIdx="1" presStyleCnt="4"/>
      <dgm:spPr/>
    </dgm:pt>
    <dgm:pt modelId="{BB4E6C18-05C1-4570-9F8B-601BF17A44A6}" type="pres">
      <dgm:prSet presAssocID="{F1B17009-835B-4EDE-AE51-94EA4C2ED41A}" presName="node" presStyleLbl="node1" presStyleIdx="2" presStyleCnt="5">
        <dgm:presLayoutVars>
          <dgm:bulletEnabled val="1"/>
        </dgm:presLayoutVars>
      </dgm:prSet>
      <dgm:spPr/>
    </dgm:pt>
    <dgm:pt modelId="{1759ED20-BE02-401C-97FA-F45DAFF93356}" type="pres">
      <dgm:prSet presAssocID="{F67F61B8-01C9-4F7F-8F57-B2E56F436C82}" presName="sibTrans" presStyleLbl="sibTrans2D1" presStyleIdx="2" presStyleCnt="4"/>
      <dgm:spPr/>
    </dgm:pt>
    <dgm:pt modelId="{F96B6232-280A-4A2D-B3A7-2FD30C5C1D63}" type="pres">
      <dgm:prSet presAssocID="{F67F61B8-01C9-4F7F-8F57-B2E56F436C82}" presName="connectorText" presStyleLbl="sibTrans2D1" presStyleIdx="2" presStyleCnt="4"/>
      <dgm:spPr/>
    </dgm:pt>
    <dgm:pt modelId="{9D9E4FA8-AB9B-49D1-84CC-87DEBE9EE3B8}" type="pres">
      <dgm:prSet presAssocID="{ED35C9E6-C81E-4743-BF3D-E28569B344D1}" presName="node" presStyleLbl="node1" presStyleIdx="3" presStyleCnt="5">
        <dgm:presLayoutVars>
          <dgm:bulletEnabled val="1"/>
        </dgm:presLayoutVars>
      </dgm:prSet>
      <dgm:spPr/>
    </dgm:pt>
    <dgm:pt modelId="{F14F2048-B932-4677-9E86-9E5F21E646CB}" type="pres">
      <dgm:prSet presAssocID="{71BA5FEF-8FC9-4BF0-A21C-64263C7E5602}" presName="sibTrans" presStyleLbl="sibTrans2D1" presStyleIdx="3" presStyleCnt="4"/>
      <dgm:spPr/>
    </dgm:pt>
    <dgm:pt modelId="{1D3B1F0F-6993-4451-86F0-AD5B6EFCA6FC}" type="pres">
      <dgm:prSet presAssocID="{71BA5FEF-8FC9-4BF0-A21C-64263C7E5602}" presName="connectorText" presStyleLbl="sibTrans2D1" presStyleIdx="3" presStyleCnt="4"/>
      <dgm:spPr/>
    </dgm:pt>
    <dgm:pt modelId="{F4FD05FA-C095-4458-8D83-AF5F07EEFF53}" type="pres">
      <dgm:prSet presAssocID="{9A7B6693-9361-4447-99D0-406FF14F21CB}" presName="node" presStyleLbl="node1" presStyleIdx="4" presStyleCnt="5">
        <dgm:presLayoutVars>
          <dgm:bulletEnabled val="1"/>
        </dgm:presLayoutVars>
      </dgm:prSet>
      <dgm:spPr/>
    </dgm:pt>
  </dgm:ptLst>
  <dgm:cxnLst>
    <dgm:cxn modelId="{4206B70C-63F9-454B-92E3-9BF1623ABCD0}" type="presOf" srcId="{338D7B4E-2A78-4C12-A84C-C6FDF573228B}" destId="{ED8E8ABA-E34E-41A0-A248-DD67FA7C9962}" srcOrd="0" destOrd="0" presId="urn:microsoft.com/office/officeart/2005/8/layout/process1"/>
    <dgm:cxn modelId="{4C31DF10-BA34-4442-8803-207CF548B7DF}" type="presOf" srcId="{F67F61B8-01C9-4F7F-8F57-B2E56F436C82}" destId="{1759ED20-BE02-401C-97FA-F45DAFF93356}" srcOrd="0" destOrd="0" presId="urn:microsoft.com/office/officeart/2005/8/layout/process1"/>
    <dgm:cxn modelId="{03D55E18-6163-4960-84EC-642083F879C4}" type="presOf" srcId="{9A7FB8B3-7C4D-4FAE-ACBC-ABDA40835871}" destId="{BB53AD9A-3624-40A2-9313-3632275F8EDC}" srcOrd="0" destOrd="0" presId="urn:microsoft.com/office/officeart/2005/8/layout/process1"/>
    <dgm:cxn modelId="{C124C318-E974-4454-9061-D0AB254D9169}" type="presOf" srcId="{9DCCFA49-A58D-4A74-A2C1-33DD21AD42FA}" destId="{ACCB8E75-9D0A-4193-BF10-F16F373ED826}" srcOrd="1" destOrd="0" presId="urn:microsoft.com/office/officeart/2005/8/layout/process1"/>
    <dgm:cxn modelId="{F482F025-F0A2-4991-83EE-14D65B97CB2C}" srcId="{338D7B4E-2A78-4C12-A84C-C6FDF573228B}" destId="{9A7B6693-9361-4447-99D0-406FF14F21CB}" srcOrd="4" destOrd="0" parTransId="{A2326DFD-798E-47BA-8947-1C882A358809}" sibTransId="{7F28B894-B43D-4C87-BAA9-067C91A5647D}"/>
    <dgm:cxn modelId="{2BED4435-69EC-4C4F-B14F-A4A2F4F1B598}" srcId="{338D7B4E-2A78-4C12-A84C-C6FDF573228B}" destId="{ED35C9E6-C81E-4743-BF3D-E28569B344D1}" srcOrd="3" destOrd="0" parTransId="{61915B74-DC8B-4BCA-91BB-8D489CC672C2}" sibTransId="{71BA5FEF-8FC9-4BF0-A21C-64263C7E5602}"/>
    <dgm:cxn modelId="{0863553F-058B-4DD5-AA7F-20D0D62968B1}" type="presOf" srcId="{63AD486F-E10E-4B30-BCA0-F2D4B8980B65}" destId="{330DE607-591D-42AC-9EFE-678FDB462DCE}" srcOrd="0" destOrd="0" presId="urn:microsoft.com/office/officeart/2005/8/layout/process1"/>
    <dgm:cxn modelId="{71754240-8283-4239-886C-40E1BEDF6C53}" srcId="{338D7B4E-2A78-4C12-A84C-C6FDF573228B}" destId="{F1B17009-835B-4EDE-AE51-94EA4C2ED41A}" srcOrd="2" destOrd="0" parTransId="{25D34832-AC42-4D98-840F-0F3E320CB1EB}" sibTransId="{F67F61B8-01C9-4F7F-8F57-B2E56F436C82}"/>
    <dgm:cxn modelId="{D0554642-6798-49F4-B8B5-2912CC5978AC}" type="presOf" srcId="{71BA5FEF-8FC9-4BF0-A21C-64263C7E5602}" destId="{F14F2048-B932-4677-9E86-9E5F21E646CB}" srcOrd="0" destOrd="0" presId="urn:microsoft.com/office/officeart/2005/8/layout/process1"/>
    <dgm:cxn modelId="{309EDB75-B416-4752-8F65-B8267E469390}" type="presOf" srcId="{71BA5FEF-8FC9-4BF0-A21C-64263C7E5602}" destId="{1D3B1F0F-6993-4451-86F0-AD5B6EFCA6FC}" srcOrd="1" destOrd="0" presId="urn:microsoft.com/office/officeart/2005/8/layout/process1"/>
    <dgm:cxn modelId="{AF51C958-7DED-4B41-A3D8-7069AB7A892B}" srcId="{338D7B4E-2A78-4C12-A84C-C6FDF573228B}" destId="{9A7FB8B3-7C4D-4FAE-ACBC-ABDA40835871}" srcOrd="1" destOrd="0" parTransId="{F767CEB3-310D-492A-8D34-ED749F5157AA}" sibTransId="{9DCCFA49-A58D-4A74-A2C1-33DD21AD42FA}"/>
    <dgm:cxn modelId="{1E4E1483-1F6B-4274-8589-1F70FAC38B3C}" type="presOf" srcId="{ED35C9E6-C81E-4743-BF3D-E28569B344D1}" destId="{9D9E4FA8-AB9B-49D1-84CC-87DEBE9EE3B8}" srcOrd="0" destOrd="0" presId="urn:microsoft.com/office/officeart/2005/8/layout/process1"/>
    <dgm:cxn modelId="{63299096-C47D-452B-889A-6F8368405FD9}" type="presOf" srcId="{63AD486F-E10E-4B30-BCA0-F2D4B8980B65}" destId="{85242D87-2239-43B1-BA79-7E1FC9AB9457}" srcOrd="1" destOrd="0" presId="urn:microsoft.com/office/officeart/2005/8/layout/process1"/>
    <dgm:cxn modelId="{A3AA97A1-6B36-48A9-BDC2-95B2D0587A8D}" type="presOf" srcId="{95429534-9596-41C3-B717-7527828925F6}" destId="{7FF11B71-EE42-4CFB-8BE4-426567AFB640}" srcOrd="0" destOrd="0" presId="urn:microsoft.com/office/officeart/2005/8/layout/process1"/>
    <dgm:cxn modelId="{8AE1F6A2-B06B-4D63-AA38-D0900F329D27}" type="presOf" srcId="{9A7B6693-9361-4447-99D0-406FF14F21CB}" destId="{F4FD05FA-C095-4458-8D83-AF5F07EEFF53}" srcOrd="0" destOrd="0" presId="urn:microsoft.com/office/officeart/2005/8/layout/process1"/>
    <dgm:cxn modelId="{98F047B0-E9E3-4CD6-BBDE-EEA461028B07}" type="presOf" srcId="{F67F61B8-01C9-4F7F-8F57-B2E56F436C82}" destId="{F96B6232-280A-4A2D-B3A7-2FD30C5C1D63}" srcOrd="1" destOrd="0" presId="urn:microsoft.com/office/officeart/2005/8/layout/process1"/>
    <dgm:cxn modelId="{4872FDCE-1726-47E4-8F74-9FD7CF5C0FE8}" type="presOf" srcId="{F1B17009-835B-4EDE-AE51-94EA4C2ED41A}" destId="{BB4E6C18-05C1-4570-9F8B-601BF17A44A6}" srcOrd="0" destOrd="0" presId="urn:microsoft.com/office/officeart/2005/8/layout/process1"/>
    <dgm:cxn modelId="{3147D7DF-B93A-4D8A-A302-652C7CE4084F}" srcId="{338D7B4E-2A78-4C12-A84C-C6FDF573228B}" destId="{95429534-9596-41C3-B717-7527828925F6}" srcOrd="0" destOrd="0" parTransId="{7F313103-69E3-4CE8-B325-554F82B84220}" sibTransId="{63AD486F-E10E-4B30-BCA0-F2D4B8980B65}"/>
    <dgm:cxn modelId="{75EE65F7-1C24-4F4D-B949-CDB4BC13A51A}" type="presOf" srcId="{9DCCFA49-A58D-4A74-A2C1-33DD21AD42FA}" destId="{2242927C-7592-41E1-B7A6-12EEAE83DF69}" srcOrd="0" destOrd="0" presId="urn:microsoft.com/office/officeart/2005/8/layout/process1"/>
    <dgm:cxn modelId="{CBAC7773-BCD0-4216-86C9-B3A808C544E3}" type="presParOf" srcId="{ED8E8ABA-E34E-41A0-A248-DD67FA7C9962}" destId="{7FF11B71-EE42-4CFB-8BE4-426567AFB640}" srcOrd="0" destOrd="0" presId="urn:microsoft.com/office/officeart/2005/8/layout/process1"/>
    <dgm:cxn modelId="{3A229BF8-F9F7-424B-B450-2CA30DA2A25D}" type="presParOf" srcId="{ED8E8ABA-E34E-41A0-A248-DD67FA7C9962}" destId="{330DE607-591D-42AC-9EFE-678FDB462DCE}" srcOrd="1" destOrd="0" presId="urn:microsoft.com/office/officeart/2005/8/layout/process1"/>
    <dgm:cxn modelId="{98BB80B4-9FB3-40CF-9A76-9F91FD19737A}" type="presParOf" srcId="{330DE607-591D-42AC-9EFE-678FDB462DCE}" destId="{85242D87-2239-43B1-BA79-7E1FC9AB9457}" srcOrd="0" destOrd="0" presId="urn:microsoft.com/office/officeart/2005/8/layout/process1"/>
    <dgm:cxn modelId="{5C812EC2-34BF-4E9B-9A3C-32D78234E27B}" type="presParOf" srcId="{ED8E8ABA-E34E-41A0-A248-DD67FA7C9962}" destId="{BB53AD9A-3624-40A2-9313-3632275F8EDC}" srcOrd="2" destOrd="0" presId="urn:microsoft.com/office/officeart/2005/8/layout/process1"/>
    <dgm:cxn modelId="{AC90ED03-54A8-4E60-93DC-45872D4D2B59}" type="presParOf" srcId="{ED8E8ABA-E34E-41A0-A248-DD67FA7C9962}" destId="{2242927C-7592-41E1-B7A6-12EEAE83DF69}" srcOrd="3" destOrd="0" presId="urn:microsoft.com/office/officeart/2005/8/layout/process1"/>
    <dgm:cxn modelId="{3967B9CE-F987-44C4-8FBD-F9BBD0BAC79F}" type="presParOf" srcId="{2242927C-7592-41E1-B7A6-12EEAE83DF69}" destId="{ACCB8E75-9D0A-4193-BF10-F16F373ED826}" srcOrd="0" destOrd="0" presId="urn:microsoft.com/office/officeart/2005/8/layout/process1"/>
    <dgm:cxn modelId="{F6C44468-67D9-4267-B1C0-4A92B03854C9}" type="presParOf" srcId="{ED8E8ABA-E34E-41A0-A248-DD67FA7C9962}" destId="{BB4E6C18-05C1-4570-9F8B-601BF17A44A6}" srcOrd="4" destOrd="0" presId="urn:microsoft.com/office/officeart/2005/8/layout/process1"/>
    <dgm:cxn modelId="{C6707365-6CBF-47C0-B5D9-AEA5C2EFFA3B}" type="presParOf" srcId="{ED8E8ABA-E34E-41A0-A248-DD67FA7C9962}" destId="{1759ED20-BE02-401C-97FA-F45DAFF93356}" srcOrd="5" destOrd="0" presId="urn:microsoft.com/office/officeart/2005/8/layout/process1"/>
    <dgm:cxn modelId="{9DD741B2-77A3-41DF-941D-F923B861F31F}" type="presParOf" srcId="{1759ED20-BE02-401C-97FA-F45DAFF93356}" destId="{F96B6232-280A-4A2D-B3A7-2FD30C5C1D63}" srcOrd="0" destOrd="0" presId="urn:microsoft.com/office/officeart/2005/8/layout/process1"/>
    <dgm:cxn modelId="{82A1A8EC-8A0E-4AEA-B3C9-EE33A8CADD6C}" type="presParOf" srcId="{ED8E8ABA-E34E-41A0-A248-DD67FA7C9962}" destId="{9D9E4FA8-AB9B-49D1-84CC-87DEBE9EE3B8}" srcOrd="6" destOrd="0" presId="urn:microsoft.com/office/officeart/2005/8/layout/process1"/>
    <dgm:cxn modelId="{D99A32EE-F07C-420C-9CD8-17E6E308B8BA}" type="presParOf" srcId="{ED8E8ABA-E34E-41A0-A248-DD67FA7C9962}" destId="{F14F2048-B932-4677-9E86-9E5F21E646CB}" srcOrd="7" destOrd="0" presId="urn:microsoft.com/office/officeart/2005/8/layout/process1"/>
    <dgm:cxn modelId="{8E1B4EA0-6161-45FF-8C56-1A1E0D3CBC69}" type="presParOf" srcId="{F14F2048-B932-4677-9E86-9E5F21E646CB}" destId="{1D3B1F0F-6993-4451-86F0-AD5B6EFCA6FC}" srcOrd="0" destOrd="0" presId="urn:microsoft.com/office/officeart/2005/8/layout/process1"/>
    <dgm:cxn modelId="{808E5D30-A149-4B0E-885D-BAA5E37DB922}" type="presParOf" srcId="{ED8E8ABA-E34E-41A0-A248-DD67FA7C9962}" destId="{F4FD05FA-C095-4458-8D83-AF5F07EEFF53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1A28D5-EA15-48E9-B80E-F695FCCC6D2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97CBA31B-CA4D-4C8A-A9AA-9F547589483F}">
      <dgm:prSet phldrT="[Texte]"/>
      <dgm:spPr/>
      <dgm:t>
        <a:bodyPr/>
        <a:lstStyle/>
        <a:p>
          <a:r>
            <a:rPr lang="fr-FR"/>
            <a:t>Travailler sur la définition du service commun</a:t>
          </a:r>
        </a:p>
      </dgm:t>
    </dgm:pt>
    <dgm:pt modelId="{A68F3928-4939-4FD4-BB49-561B8C55BB4D}" type="parTrans" cxnId="{7E4FCF59-E0D4-4E7F-925C-8AE0378FAF99}">
      <dgm:prSet/>
      <dgm:spPr/>
      <dgm:t>
        <a:bodyPr/>
        <a:lstStyle/>
        <a:p>
          <a:endParaRPr lang="fr-FR"/>
        </a:p>
      </dgm:t>
    </dgm:pt>
    <dgm:pt modelId="{C35292BD-5FAD-4057-9750-CE3C4C808370}" type="sibTrans" cxnId="{7E4FCF59-E0D4-4E7F-925C-8AE0378FAF99}">
      <dgm:prSet/>
      <dgm:spPr/>
      <dgm:t>
        <a:bodyPr/>
        <a:lstStyle/>
        <a:p>
          <a:endParaRPr lang="fr-FR"/>
        </a:p>
      </dgm:t>
    </dgm:pt>
    <dgm:pt modelId="{794DEDF3-6278-46B2-BDE2-63A7668DB7DF}">
      <dgm:prSet phldrT="[Texte]"/>
      <dgm:spPr/>
      <dgm:t>
        <a:bodyPr/>
        <a:lstStyle/>
        <a:p>
          <a:r>
            <a:rPr lang="fr-FR"/>
            <a:t>Partager notre expertise présente sur le territoire</a:t>
          </a:r>
        </a:p>
      </dgm:t>
    </dgm:pt>
    <dgm:pt modelId="{3D5D2849-0F4A-464D-A3BD-F345EB1FDBAB}" type="parTrans" cxnId="{92D4CD81-BEFA-47DA-87C3-7AD75A892C72}">
      <dgm:prSet/>
      <dgm:spPr/>
      <dgm:t>
        <a:bodyPr/>
        <a:lstStyle/>
        <a:p>
          <a:endParaRPr lang="fr-FR"/>
        </a:p>
      </dgm:t>
    </dgm:pt>
    <dgm:pt modelId="{9C2EDCC1-2025-4BDA-9CF5-B4444A5C27FF}" type="sibTrans" cxnId="{92D4CD81-BEFA-47DA-87C3-7AD75A892C72}">
      <dgm:prSet/>
      <dgm:spPr/>
      <dgm:t>
        <a:bodyPr/>
        <a:lstStyle/>
        <a:p>
          <a:endParaRPr lang="fr-FR"/>
        </a:p>
      </dgm:t>
    </dgm:pt>
    <dgm:pt modelId="{02C3F701-4159-4E64-98AD-9F3156A49260}" type="pres">
      <dgm:prSet presAssocID="{A31A28D5-EA15-48E9-B80E-F695FCCC6D25}" presName="Name0" presStyleCnt="0">
        <dgm:presLayoutVars>
          <dgm:chMax val="7"/>
          <dgm:chPref val="7"/>
          <dgm:dir/>
        </dgm:presLayoutVars>
      </dgm:prSet>
      <dgm:spPr/>
    </dgm:pt>
    <dgm:pt modelId="{DC0ECBB7-7397-425B-BB49-1EE12AEB426A}" type="pres">
      <dgm:prSet presAssocID="{A31A28D5-EA15-48E9-B80E-F695FCCC6D25}" presName="Name1" presStyleCnt="0"/>
      <dgm:spPr/>
    </dgm:pt>
    <dgm:pt modelId="{6656C722-7F8A-44A9-940C-F0406586837D}" type="pres">
      <dgm:prSet presAssocID="{A31A28D5-EA15-48E9-B80E-F695FCCC6D25}" presName="cycle" presStyleCnt="0"/>
      <dgm:spPr/>
    </dgm:pt>
    <dgm:pt modelId="{82EC4758-3D06-4263-A509-D8B15A8561CB}" type="pres">
      <dgm:prSet presAssocID="{A31A28D5-EA15-48E9-B80E-F695FCCC6D25}" presName="srcNode" presStyleLbl="node1" presStyleIdx="0" presStyleCnt="2"/>
      <dgm:spPr/>
    </dgm:pt>
    <dgm:pt modelId="{A8447996-7F1C-443E-BD03-FDAE4C108E62}" type="pres">
      <dgm:prSet presAssocID="{A31A28D5-EA15-48E9-B80E-F695FCCC6D25}" presName="conn" presStyleLbl="parChTrans1D2" presStyleIdx="0" presStyleCnt="1"/>
      <dgm:spPr/>
    </dgm:pt>
    <dgm:pt modelId="{AE142A07-65F4-440F-8287-20EFEB861E05}" type="pres">
      <dgm:prSet presAssocID="{A31A28D5-EA15-48E9-B80E-F695FCCC6D25}" presName="extraNode" presStyleLbl="node1" presStyleIdx="0" presStyleCnt="2"/>
      <dgm:spPr/>
    </dgm:pt>
    <dgm:pt modelId="{276CF09A-6B70-4A84-82CA-08CA1A33005D}" type="pres">
      <dgm:prSet presAssocID="{A31A28D5-EA15-48E9-B80E-F695FCCC6D25}" presName="dstNode" presStyleLbl="node1" presStyleIdx="0" presStyleCnt="2"/>
      <dgm:spPr/>
    </dgm:pt>
    <dgm:pt modelId="{47021F8A-48F7-4288-8F3F-4A29C691EAFA}" type="pres">
      <dgm:prSet presAssocID="{97CBA31B-CA4D-4C8A-A9AA-9F547589483F}" presName="text_1" presStyleLbl="node1" presStyleIdx="0" presStyleCnt="2">
        <dgm:presLayoutVars>
          <dgm:bulletEnabled val="1"/>
        </dgm:presLayoutVars>
      </dgm:prSet>
      <dgm:spPr/>
    </dgm:pt>
    <dgm:pt modelId="{E43E7ED3-D806-41D5-94FC-DF95B3AB1B53}" type="pres">
      <dgm:prSet presAssocID="{97CBA31B-CA4D-4C8A-A9AA-9F547589483F}" presName="accent_1" presStyleCnt="0"/>
      <dgm:spPr/>
    </dgm:pt>
    <dgm:pt modelId="{0E531FC9-8841-4772-812A-C30C0E055D9F}" type="pres">
      <dgm:prSet presAssocID="{97CBA31B-CA4D-4C8A-A9AA-9F547589483F}" presName="accentRepeatNode" presStyleLbl="solidFgAcc1" presStyleIdx="0" presStyleCnt="2"/>
      <dgm:spPr/>
    </dgm:pt>
    <dgm:pt modelId="{9C4769BC-5238-4573-B75D-9BB709AD1FD3}" type="pres">
      <dgm:prSet presAssocID="{794DEDF3-6278-46B2-BDE2-63A7668DB7DF}" presName="text_2" presStyleLbl="node1" presStyleIdx="1" presStyleCnt="2">
        <dgm:presLayoutVars>
          <dgm:bulletEnabled val="1"/>
        </dgm:presLayoutVars>
      </dgm:prSet>
      <dgm:spPr/>
    </dgm:pt>
    <dgm:pt modelId="{1EF4A571-77D2-4AD0-92A1-58D8E2EE0223}" type="pres">
      <dgm:prSet presAssocID="{794DEDF3-6278-46B2-BDE2-63A7668DB7DF}" presName="accent_2" presStyleCnt="0"/>
      <dgm:spPr/>
    </dgm:pt>
    <dgm:pt modelId="{1CA77457-7243-4CE4-982F-3647BC7C4514}" type="pres">
      <dgm:prSet presAssocID="{794DEDF3-6278-46B2-BDE2-63A7668DB7DF}" presName="accentRepeatNode" presStyleLbl="solidFgAcc1" presStyleIdx="1" presStyleCnt="2"/>
      <dgm:spPr/>
    </dgm:pt>
  </dgm:ptLst>
  <dgm:cxnLst>
    <dgm:cxn modelId="{34B60424-01D5-416C-AF3A-D535345664E9}" type="presOf" srcId="{794DEDF3-6278-46B2-BDE2-63A7668DB7DF}" destId="{9C4769BC-5238-4573-B75D-9BB709AD1FD3}" srcOrd="0" destOrd="0" presId="urn:microsoft.com/office/officeart/2008/layout/VerticalCurvedList"/>
    <dgm:cxn modelId="{7E4FCF59-E0D4-4E7F-925C-8AE0378FAF99}" srcId="{A31A28D5-EA15-48E9-B80E-F695FCCC6D25}" destId="{97CBA31B-CA4D-4C8A-A9AA-9F547589483F}" srcOrd="0" destOrd="0" parTransId="{A68F3928-4939-4FD4-BB49-561B8C55BB4D}" sibTransId="{C35292BD-5FAD-4057-9750-CE3C4C808370}"/>
    <dgm:cxn modelId="{92D4CD81-BEFA-47DA-87C3-7AD75A892C72}" srcId="{A31A28D5-EA15-48E9-B80E-F695FCCC6D25}" destId="{794DEDF3-6278-46B2-BDE2-63A7668DB7DF}" srcOrd="1" destOrd="0" parTransId="{3D5D2849-0F4A-464D-A3BD-F345EB1FDBAB}" sibTransId="{9C2EDCC1-2025-4BDA-9CF5-B4444A5C27FF}"/>
    <dgm:cxn modelId="{3BA2C2A9-6E4F-49CA-922F-C2F95F272542}" type="presOf" srcId="{A31A28D5-EA15-48E9-B80E-F695FCCC6D25}" destId="{02C3F701-4159-4E64-98AD-9F3156A49260}" srcOrd="0" destOrd="0" presId="urn:microsoft.com/office/officeart/2008/layout/VerticalCurvedList"/>
    <dgm:cxn modelId="{9AB2D3FD-4DE8-4ED4-B218-E1E59FB1E883}" type="presOf" srcId="{97CBA31B-CA4D-4C8A-A9AA-9F547589483F}" destId="{47021F8A-48F7-4288-8F3F-4A29C691EAFA}" srcOrd="0" destOrd="0" presId="urn:microsoft.com/office/officeart/2008/layout/VerticalCurvedList"/>
    <dgm:cxn modelId="{0310ADFF-2309-47C3-A00E-54F1FE5CBEC1}" type="presOf" srcId="{C35292BD-5FAD-4057-9750-CE3C4C808370}" destId="{A8447996-7F1C-443E-BD03-FDAE4C108E62}" srcOrd="0" destOrd="0" presId="urn:microsoft.com/office/officeart/2008/layout/VerticalCurvedList"/>
    <dgm:cxn modelId="{BDBAEE5C-99C0-48C2-AEFD-016371BC7EF3}" type="presParOf" srcId="{02C3F701-4159-4E64-98AD-9F3156A49260}" destId="{DC0ECBB7-7397-425B-BB49-1EE12AEB426A}" srcOrd="0" destOrd="0" presId="urn:microsoft.com/office/officeart/2008/layout/VerticalCurvedList"/>
    <dgm:cxn modelId="{C96D22D2-4120-4C25-BA8C-C1909621F952}" type="presParOf" srcId="{DC0ECBB7-7397-425B-BB49-1EE12AEB426A}" destId="{6656C722-7F8A-44A9-940C-F0406586837D}" srcOrd="0" destOrd="0" presId="urn:microsoft.com/office/officeart/2008/layout/VerticalCurvedList"/>
    <dgm:cxn modelId="{90C8D8EC-B7D8-43CC-92F8-E4065CBD894F}" type="presParOf" srcId="{6656C722-7F8A-44A9-940C-F0406586837D}" destId="{82EC4758-3D06-4263-A509-D8B15A8561CB}" srcOrd="0" destOrd="0" presId="urn:microsoft.com/office/officeart/2008/layout/VerticalCurvedList"/>
    <dgm:cxn modelId="{0E1A1176-BB9F-432D-B192-D79386EF76F8}" type="presParOf" srcId="{6656C722-7F8A-44A9-940C-F0406586837D}" destId="{A8447996-7F1C-443E-BD03-FDAE4C108E62}" srcOrd="1" destOrd="0" presId="urn:microsoft.com/office/officeart/2008/layout/VerticalCurvedList"/>
    <dgm:cxn modelId="{E45A679F-7ED5-4461-9780-632B9E7E1729}" type="presParOf" srcId="{6656C722-7F8A-44A9-940C-F0406586837D}" destId="{AE142A07-65F4-440F-8287-20EFEB861E05}" srcOrd="2" destOrd="0" presId="urn:microsoft.com/office/officeart/2008/layout/VerticalCurvedList"/>
    <dgm:cxn modelId="{6F3EDC64-D63C-4B08-B050-00A71ADA2B73}" type="presParOf" srcId="{6656C722-7F8A-44A9-940C-F0406586837D}" destId="{276CF09A-6B70-4A84-82CA-08CA1A33005D}" srcOrd="3" destOrd="0" presId="urn:microsoft.com/office/officeart/2008/layout/VerticalCurvedList"/>
    <dgm:cxn modelId="{96A63024-D6E3-444F-A20F-2BE985D323DD}" type="presParOf" srcId="{DC0ECBB7-7397-425B-BB49-1EE12AEB426A}" destId="{47021F8A-48F7-4288-8F3F-4A29C691EAFA}" srcOrd="1" destOrd="0" presId="urn:microsoft.com/office/officeart/2008/layout/VerticalCurvedList"/>
    <dgm:cxn modelId="{D90CC720-B1DB-4DD5-9E3D-A7203BB87293}" type="presParOf" srcId="{DC0ECBB7-7397-425B-BB49-1EE12AEB426A}" destId="{E43E7ED3-D806-41D5-94FC-DF95B3AB1B53}" srcOrd="2" destOrd="0" presId="urn:microsoft.com/office/officeart/2008/layout/VerticalCurvedList"/>
    <dgm:cxn modelId="{0774C3F0-109D-4C5B-A9E4-0FBBAA0B5ADC}" type="presParOf" srcId="{E43E7ED3-D806-41D5-94FC-DF95B3AB1B53}" destId="{0E531FC9-8841-4772-812A-C30C0E055D9F}" srcOrd="0" destOrd="0" presId="urn:microsoft.com/office/officeart/2008/layout/VerticalCurvedList"/>
    <dgm:cxn modelId="{F233FC58-FB5D-4AF6-9558-1098A23A0DDA}" type="presParOf" srcId="{DC0ECBB7-7397-425B-BB49-1EE12AEB426A}" destId="{9C4769BC-5238-4573-B75D-9BB709AD1FD3}" srcOrd="3" destOrd="0" presId="urn:microsoft.com/office/officeart/2008/layout/VerticalCurvedList"/>
    <dgm:cxn modelId="{C5BF3B8F-15A5-4B46-8013-7B51E8CF8DFB}" type="presParOf" srcId="{DC0ECBB7-7397-425B-BB49-1EE12AEB426A}" destId="{1EF4A571-77D2-4AD0-92A1-58D8E2EE0223}" srcOrd="4" destOrd="0" presId="urn:microsoft.com/office/officeart/2008/layout/VerticalCurvedList"/>
    <dgm:cxn modelId="{ED3BEEC1-9024-42EC-812B-39A6BC856FA2}" type="presParOf" srcId="{1EF4A571-77D2-4AD0-92A1-58D8E2EE0223}" destId="{1CA77457-7243-4CE4-982F-3647BC7C45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F11B71-EE42-4CFB-8BE4-426567AFB640}">
      <dsp:nvSpPr>
        <dsp:cNvPr id="0" name=""/>
        <dsp:cNvSpPr/>
      </dsp:nvSpPr>
      <dsp:spPr>
        <a:xfrm>
          <a:off x="5253" y="1650729"/>
          <a:ext cx="1628627" cy="23327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Le projet de plate-forme mutualisée pour l’archivage du patrimoine numérique Cergypontain</a:t>
          </a:r>
        </a:p>
      </dsp:txBody>
      <dsp:txXfrm>
        <a:off x="52954" y="1698430"/>
        <a:ext cx="1533225" cy="2237320"/>
      </dsp:txXfrm>
    </dsp:sp>
    <dsp:sp modelId="{330DE607-591D-42AC-9EFE-678FDB462DCE}">
      <dsp:nvSpPr>
        <dsp:cNvPr id="0" name=""/>
        <dsp:cNvSpPr/>
      </dsp:nvSpPr>
      <dsp:spPr>
        <a:xfrm>
          <a:off x="1796743" y="2615141"/>
          <a:ext cx="345268" cy="403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>
            <a:solidFill>
              <a:schemeClr val="tx1"/>
            </a:solidFill>
          </a:endParaRPr>
        </a:p>
      </dsp:txBody>
      <dsp:txXfrm>
        <a:off x="1796743" y="2695921"/>
        <a:ext cx="241688" cy="242339"/>
      </dsp:txXfrm>
    </dsp:sp>
    <dsp:sp modelId="{BB53AD9A-3624-40A2-9313-3632275F8EDC}">
      <dsp:nvSpPr>
        <dsp:cNvPr id="0" name=""/>
        <dsp:cNvSpPr/>
      </dsp:nvSpPr>
      <dsp:spPr>
        <a:xfrm>
          <a:off x="2285331" y="1650729"/>
          <a:ext cx="1628627" cy="2332722"/>
        </a:xfrm>
        <a:prstGeom prst="roundRect">
          <a:avLst>
            <a:gd name="adj" fmla="val 10000"/>
          </a:avLst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Un partenariat en cours avec CACP et 10 communes pour co-construire le projet.</a:t>
          </a:r>
        </a:p>
      </dsp:txBody>
      <dsp:txXfrm>
        <a:off x="2333032" y="1698430"/>
        <a:ext cx="1533225" cy="2237320"/>
      </dsp:txXfrm>
    </dsp:sp>
    <dsp:sp modelId="{2242927C-7592-41E1-B7A6-12EEAE83DF69}">
      <dsp:nvSpPr>
        <dsp:cNvPr id="0" name=""/>
        <dsp:cNvSpPr/>
      </dsp:nvSpPr>
      <dsp:spPr>
        <a:xfrm>
          <a:off x="4076821" y="2615141"/>
          <a:ext cx="345268" cy="403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>
            <a:solidFill>
              <a:schemeClr val="tx1"/>
            </a:solidFill>
          </a:endParaRPr>
        </a:p>
      </dsp:txBody>
      <dsp:txXfrm>
        <a:off x="4076821" y="2695921"/>
        <a:ext cx="241688" cy="242339"/>
      </dsp:txXfrm>
    </dsp:sp>
    <dsp:sp modelId="{BB4E6C18-05C1-4570-9F8B-601BF17A44A6}">
      <dsp:nvSpPr>
        <dsp:cNvPr id="0" name=""/>
        <dsp:cNvSpPr/>
      </dsp:nvSpPr>
      <dsp:spPr>
        <a:xfrm>
          <a:off x="4565409" y="1650729"/>
          <a:ext cx="1628627" cy="2332722"/>
        </a:xfrm>
        <a:prstGeom prst="roundRect">
          <a:avLst>
            <a:gd name="adj" fmla="val 1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Demain une assistance à maîtrise d’ouvrage pour préfigurer les spécifications du projet en lien avec les chantiers</a:t>
          </a:r>
        </a:p>
      </dsp:txBody>
      <dsp:txXfrm>
        <a:off x="4613110" y="1698430"/>
        <a:ext cx="1533225" cy="2237320"/>
      </dsp:txXfrm>
    </dsp:sp>
    <dsp:sp modelId="{1759ED20-BE02-401C-97FA-F45DAFF93356}">
      <dsp:nvSpPr>
        <dsp:cNvPr id="0" name=""/>
        <dsp:cNvSpPr/>
      </dsp:nvSpPr>
      <dsp:spPr>
        <a:xfrm>
          <a:off x="6356899" y="2615141"/>
          <a:ext cx="345268" cy="403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>
            <a:solidFill>
              <a:schemeClr val="tx1"/>
            </a:solidFill>
          </a:endParaRPr>
        </a:p>
      </dsp:txBody>
      <dsp:txXfrm>
        <a:off x="6356899" y="2695921"/>
        <a:ext cx="241688" cy="242339"/>
      </dsp:txXfrm>
    </dsp:sp>
    <dsp:sp modelId="{9D9E4FA8-AB9B-49D1-84CC-87DEBE9EE3B8}">
      <dsp:nvSpPr>
        <dsp:cNvPr id="0" name=""/>
        <dsp:cNvSpPr/>
      </dsp:nvSpPr>
      <dsp:spPr>
        <a:xfrm>
          <a:off x="6845487" y="1650729"/>
          <a:ext cx="1628627" cy="2332722"/>
        </a:xfrm>
        <a:prstGeom prst="roundRect">
          <a:avLst>
            <a:gd name="adj" fmla="val 10000"/>
          </a:avLst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Un financement à solliciter auprès du Ministère de la culture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(AAP ANET)</a:t>
          </a:r>
        </a:p>
      </dsp:txBody>
      <dsp:txXfrm>
        <a:off x="6893188" y="1698430"/>
        <a:ext cx="1533225" cy="2237320"/>
      </dsp:txXfrm>
    </dsp:sp>
    <dsp:sp modelId="{F14F2048-B932-4677-9E86-9E5F21E646CB}">
      <dsp:nvSpPr>
        <dsp:cNvPr id="0" name=""/>
        <dsp:cNvSpPr/>
      </dsp:nvSpPr>
      <dsp:spPr>
        <a:xfrm>
          <a:off x="8636977" y="2615141"/>
          <a:ext cx="345268" cy="403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>
            <a:solidFill>
              <a:schemeClr val="tx1"/>
            </a:solidFill>
          </a:endParaRPr>
        </a:p>
      </dsp:txBody>
      <dsp:txXfrm>
        <a:off x="8636977" y="2695921"/>
        <a:ext cx="241688" cy="242339"/>
      </dsp:txXfrm>
    </dsp:sp>
    <dsp:sp modelId="{F4FD05FA-C095-4458-8D83-AF5F07EEFF53}">
      <dsp:nvSpPr>
        <dsp:cNvPr id="0" name=""/>
        <dsp:cNvSpPr/>
      </dsp:nvSpPr>
      <dsp:spPr>
        <a:xfrm>
          <a:off x="9125565" y="1650729"/>
          <a:ext cx="1628627" cy="2332722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Des financements européens obtenus pour la phase de préfiguration et de lancement de la plateforme </a:t>
          </a:r>
        </a:p>
      </dsp:txBody>
      <dsp:txXfrm>
        <a:off x="9173266" y="1698430"/>
        <a:ext cx="1533225" cy="2237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47996-7F1C-443E-BD03-FDAE4C108E62}">
      <dsp:nvSpPr>
        <dsp:cNvPr id="0" name=""/>
        <dsp:cNvSpPr/>
      </dsp:nvSpPr>
      <dsp:spPr>
        <a:xfrm>
          <a:off x="-6700575" y="-1032796"/>
          <a:ext cx="8038825" cy="8038825"/>
        </a:xfrm>
        <a:prstGeom prst="blockArc">
          <a:avLst>
            <a:gd name="adj1" fmla="val 18900000"/>
            <a:gd name="adj2" fmla="val 2700000"/>
            <a:gd name="adj3" fmla="val 26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021F8A-48F7-4288-8F3F-4A29C691EAFA}">
      <dsp:nvSpPr>
        <dsp:cNvPr id="0" name=""/>
        <dsp:cNvSpPr/>
      </dsp:nvSpPr>
      <dsp:spPr>
        <a:xfrm>
          <a:off x="1098029" y="853336"/>
          <a:ext cx="7830311" cy="170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4481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/>
            <a:t>Travailler sur la définition du service commun</a:t>
          </a:r>
        </a:p>
      </dsp:txBody>
      <dsp:txXfrm>
        <a:off x="1098029" y="853336"/>
        <a:ext cx="7830311" cy="1706433"/>
      </dsp:txXfrm>
    </dsp:sp>
    <dsp:sp modelId="{0E531FC9-8841-4772-812A-C30C0E055D9F}">
      <dsp:nvSpPr>
        <dsp:cNvPr id="0" name=""/>
        <dsp:cNvSpPr/>
      </dsp:nvSpPr>
      <dsp:spPr>
        <a:xfrm>
          <a:off x="31508" y="640031"/>
          <a:ext cx="2133041" cy="21330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4769BC-5238-4573-B75D-9BB709AD1FD3}">
      <dsp:nvSpPr>
        <dsp:cNvPr id="0" name=""/>
        <dsp:cNvSpPr/>
      </dsp:nvSpPr>
      <dsp:spPr>
        <a:xfrm>
          <a:off x="1098029" y="3413463"/>
          <a:ext cx="7830311" cy="1706433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4481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/>
            <a:t>Partager notre expertise présente sur le territoire</a:t>
          </a:r>
        </a:p>
      </dsp:txBody>
      <dsp:txXfrm>
        <a:off x="1098029" y="3413463"/>
        <a:ext cx="7830311" cy="1706433"/>
      </dsp:txXfrm>
    </dsp:sp>
    <dsp:sp modelId="{1CA77457-7243-4CE4-982F-3647BC7C4514}">
      <dsp:nvSpPr>
        <dsp:cNvPr id="0" name=""/>
        <dsp:cNvSpPr/>
      </dsp:nvSpPr>
      <dsp:spPr>
        <a:xfrm>
          <a:off x="31508" y="3200159"/>
          <a:ext cx="2133041" cy="21330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B8809-B453-43A4-AD55-60F89D6A0CF6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5BA0C-D581-472A-BCFC-91B5808567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1569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F9F79-D36A-4945-B592-9ABE6F264AF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9615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71548" y="4058640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5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71549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869340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761023" y="176868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8850949" y="176868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71548" y="405864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4761023" y="405864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8850949" y="405864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subTitle"/>
          </p:nvPr>
        </p:nvSpPr>
        <p:spPr>
          <a:xfrm>
            <a:off x="671548" y="3682183"/>
            <a:ext cx="12095104" cy="55707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12095104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ubTitle"/>
          </p:nvPr>
        </p:nvSpPr>
        <p:spPr>
          <a:xfrm>
            <a:off x="671548" y="2947965"/>
            <a:ext cx="12095104" cy="55707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71549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71548" y="3682183"/>
            <a:ext cx="12095104" cy="55707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869340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71548" y="4058640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71548" y="4058640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71549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6869340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761023" y="176868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8850949" y="176868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671548" y="405864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07" name="PlaceHolder 6"/>
          <p:cNvSpPr>
            <a:spLocks noGrp="1"/>
          </p:cNvSpPr>
          <p:nvPr>
            <p:ph type="body"/>
          </p:nvPr>
        </p:nvSpPr>
        <p:spPr>
          <a:xfrm>
            <a:off x="4761023" y="405864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08" name="PlaceHolder 7"/>
          <p:cNvSpPr>
            <a:spLocks noGrp="1"/>
          </p:cNvSpPr>
          <p:nvPr>
            <p:ph type="body"/>
          </p:nvPr>
        </p:nvSpPr>
        <p:spPr>
          <a:xfrm>
            <a:off x="8850949" y="405864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33AC67-9DD3-4A76-2943-9DB01A2E2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1D0546-E9A0-D747-2976-F5565E86D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89" indent="0" algn="ctr">
              <a:buNone/>
              <a:defRPr sz="1653"/>
            </a:lvl2pPr>
            <a:lvl3pPr marL="755976" indent="0" algn="ctr">
              <a:buNone/>
              <a:defRPr sz="1488"/>
            </a:lvl3pPr>
            <a:lvl4pPr marL="1133965" indent="0" algn="ctr">
              <a:buNone/>
              <a:defRPr sz="1323"/>
            </a:lvl4pPr>
            <a:lvl5pPr marL="1511952" indent="0" algn="ctr">
              <a:buNone/>
              <a:defRPr sz="1323"/>
            </a:lvl5pPr>
            <a:lvl6pPr marL="1889941" indent="0" algn="ctr">
              <a:buNone/>
              <a:defRPr sz="1323"/>
            </a:lvl6pPr>
            <a:lvl7pPr marL="2267928" indent="0" algn="ctr">
              <a:buNone/>
              <a:defRPr sz="1323"/>
            </a:lvl7pPr>
            <a:lvl8pPr marL="2645917" indent="0" algn="ctr">
              <a:buNone/>
              <a:defRPr sz="1323"/>
            </a:lvl8pPr>
            <a:lvl9pPr marL="3023905" indent="0" algn="ctr">
              <a:buNone/>
              <a:defRPr sz="1323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F13797-ECE8-BFE5-6AA1-05D2489F3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518D-0619-4E18-A5A9-B2AB3846C434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B151B7-8C11-3F24-EEA6-BE2F4273F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DE7F4D-9712-D868-5E50-C122A723E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78AB-2C70-4E53-8EBB-F48765E39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4462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700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 type="subTitle"/>
          </p:nvPr>
        </p:nvSpPr>
        <p:spPr>
          <a:xfrm>
            <a:off x="671548" y="3682183"/>
            <a:ext cx="12095104" cy="55707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671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12095104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12095104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subTitle"/>
          </p:nvPr>
        </p:nvSpPr>
        <p:spPr>
          <a:xfrm>
            <a:off x="671548" y="2947965"/>
            <a:ext cx="12095104" cy="55707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679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680" name="PlaceHolder 4"/>
          <p:cNvSpPr>
            <a:spLocks noGrp="1"/>
          </p:cNvSpPr>
          <p:nvPr>
            <p:ph type="body"/>
          </p:nvPr>
        </p:nvSpPr>
        <p:spPr>
          <a:xfrm>
            <a:off x="671549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682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683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684" name="PlaceHolder 4"/>
          <p:cNvSpPr>
            <a:spLocks noGrp="1"/>
          </p:cNvSpPr>
          <p:nvPr>
            <p:ph type="body"/>
          </p:nvPr>
        </p:nvSpPr>
        <p:spPr>
          <a:xfrm>
            <a:off x="6869340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686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687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688" name="PlaceHolder 4"/>
          <p:cNvSpPr>
            <a:spLocks noGrp="1"/>
          </p:cNvSpPr>
          <p:nvPr>
            <p:ph type="body"/>
          </p:nvPr>
        </p:nvSpPr>
        <p:spPr>
          <a:xfrm>
            <a:off x="671548" y="4058640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690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691" name="PlaceHolder 3"/>
          <p:cNvSpPr>
            <a:spLocks noGrp="1"/>
          </p:cNvSpPr>
          <p:nvPr>
            <p:ph type="body"/>
          </p:nvPr>
        </p:nvSpPr>
        <p:spPr>
          <a:xfrm>
            <a:off x="671548" y="4058640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694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695" name="PlaceHolder 4"/>
          <p:cNvSpPr>
            <a:spLocks noGrp="1"/>
          </p:cNvSpPr>
          <p:nvPr>
            <p:ph type="body"/>
          </p:nvPr>
        </p:nvSpPr>
        <p:spPr>
          <a:xfrm>
            <a:off x="671549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696" name="PlaceHolder 5"/>
          <p:cNvSpPr>
            <a:spLocks noGrp="1"/>
          </p:cNvSpPr>
          <p:nvPr>
            <p:ph type="body"/>
          </p:nvPr>
        </p:nvSpPr>
        <p:spPr>
          <a:xfrm>
            <a:off x="6869340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699" name="PlaceHolder 3"/>
          <p:cNvSpPr>
            <a:spLocks noGrp="1"/>
          </p:cNvSpPr>
          <p:nvPr>
            <p:ph type="body"/>
          </p:nvPr>
        </p:nvSpPr>
        <p:spPr>
          <a:xfrm>
            <a:off x="4761023" y="176868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700" name="PlaceHolder 4"/>
          <p:cNvSpPr>
            <a:spLocks noGrp="1"/>
          </p:cNvSpPr>
          <p:nvPr>
            <p:ph type="body"/>
          </p:nvPr>
        </p:nvSpPr>
        <p:spPr>
          <a:xfrm>
            <a:off x="8850949" y="176868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701" name="PlaceHolder 5"/>
          <p:cNvSpPr>
            <a:spLocks noGrp="1"/>
          </p:cNvSpPr>
          <p:nvPr>
            <p:ph type="body"/>
          </p:nvPr>
        </p:nvSpPr>
        <p:spPr>
          <a:xfrm>
            <a:off x="671548" y="405864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702" name="PlaceHolder 6"/>
          <p:cNvSpPr>
            <a:spLocks noGrp="1"/>
          </p:cNvSpPr>
          <p:nvPr>
            <p:ph type="body"/>
          </p:nvPr>
        </p:nvSpPr>
        <p:spPr>
          <a:xfrm>
            <a:off x="4761023" y="405864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703" name="PlaceHolder 7"/>
          <p:cNvSpPr>
            <a:spLocks noGrp="1"/>
          </p:cNvSpPr>
          <p:nvPr>
            <p:ph type="body"/>
          </p:nvPr>
        </p:nvSpPr>
        <p:spPr>
          <a:xfrm>
            <a:off x="8850949" y="405864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085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71548" y="627521"/>
            <a:ext cx="12095104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Modifiez le style du titre</a:t>
            </a: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671548" y="3739121"/>
            <a:ext cx="12095104" cy="4431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r>
              <a:rPr lang="fr-FR" sz="3200" b="0" strike="noStrike" spc="-1">
                <a:latin typeface="Arial"/>
              </a:rPr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4063459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71548" y="627521"/>
            <a:ext cx="12095104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Modifiez le style du titre</a:t>
            </a: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12095104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805096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71548" y="627521"/>
            <a:ext cx="12095104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Modifiez le style du titre</a:t>
            </a: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5902292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869338" y="1768680"/>
            <a:ext cx="5902292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692136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71548" y="627521"/>
            <a:ext cx="12095104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231432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671548" y="3004901"/>
            <a:ext cx="12095104" cy="4431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r>
              <a:rPr lang="fr-FR" sz="3200" b="0" strike="noStrike" spc="-1">
                <a:latin typeface="Arial"/>
              </a:rPr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9737173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re. 2 contenus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71548" y="627521"/>
            <a:ext cx="12095104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Modifiez le style du titre</a:t>
            </a: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71548" y="1768681"/>
            <a:ext cx="5902292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869338" y="1768680"/>
            <a:ext cx="5902292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71548" y="4058641"/>
            <a:ext cx="5902292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534354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71548" y="627521"/>
            <a:ext cx="12095104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Modifiez le style du titre</a:t>
            </a: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5902292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869338" y="1768681"/>
            <a:ext cx="5902292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869338" y="4058641"/>
            <a:ext cx="5902292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063631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71548" y="627521"/>
            <a:ext cx="12095104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Modifiez le style du titre</a:t>
            </a: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71548" y="1768681"/>
            <a:ext cx="5902292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869338" y="1768681"/>
            <a:ext cx="5902292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71548" y="4058641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790111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71548" y="627521"/>
            <a:ext cx="12095104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Modifiez le style du titre</a:t>
            </a: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71548" y="1768681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71548" y="4058641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2146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71548" y="627521"/>
            <a:ext cx="12095104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Modifiez le style du titre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71548" y="1768681"/>
            <a:ext cx="5902292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869338" y="1768681"/>
            <a:ext cx="5902292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71548" y="4058641"/>
            <a:ext cx="5902292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6869338" y="4058641"/>
            <a:ext cx="5902292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56110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71548" y="627521"/>
            <a:ext cx="12095104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Modifiez le style du titre</a:t>
            </a: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71548" y="1768681"/>
            <a:ext cx="3894436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761022" y="1768681"/>
            <a:ext cx="3894436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8850948" y="1768681"/>
            <a:ext cx="3894436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671548" y="4058641"/>
            <a:ext cx="3894436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4761022" y="4058641"/>
            <a:ext cx="3894436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8850948" y="4058641"/>
            <a:ext cx="3894436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3200" b="0" strike="noStrike" spc="-1">
                <a:latin typeface="Arial"/>
              </a:rPr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709616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5840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PlaceHolder 1"/>
          <p:cNvSpPr>
            <a:spLocks noGrp="1"/>
          </p:cNvSpPr>
          <p:nvPr>
            <p:ph type="title"/>
          </p:nvPr>
        </p:nvSpPr>
        <p:spPr>
          <a:xfrm>
            <a:off x="671548" y="627521"/>
            <a:ext cx="12095104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07" name="PlaceHolder 2"/>
          <p:cNvSpPr>
            <a:spLocks noGrp="1"/>
          </p:cNvSpPr>
          <p:nvPr>
            <p:ph type="subTitle"/>
          </p:nvPr>
        </p:nvSpPr>
        <p:spPr>
          <a:xfrm>
            <a:off x="671548" y="3739121"/>
            <a:ext cx="12095104" cy="4431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44283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PlaceHolder 1"/>
          <p:cNvSpPr>
            <a:spLocks noGrp="1"/>
          </p:cNvSpPr>
          <p:nvPr>
            <p:ph type="title"/>
          </p:nvPr>
        </p:nvSpPr>
        <p:spPr>
          <a:xfrm>
            <a:off x="671548" y="627521"/>
            <a:ext cx="12095104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09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12095104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69081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PlaceHolder 1"/>
          <p:cNvSpPr>
            <a:spLocks noGrp="1"/>
          </p:cNvSpPr>
          <p:nvPr>
            <p:ph type="title"/>
          </p:nvPr>
        </p:nvSpPr>
        <p:spPr>
          <a:xfrm>
            <a:off x="671548" y="627521"/>
            <a:ext cx="12095104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11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12" name="PlaceHolder 3"/>
          <p:cNvSpPr>
            <a:spLocks noGrp="1"/>
          </p:cNvSpPr>
          <p:nvPr>
            <p:ph type="body"/>
          </p:nvPr>
        </p:nvSpPr>
        <p:spPr>
          <a:xfrm>
            <a:off x="6869339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0348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PlaceHolder 1"/>
          <p:cNvSpPr>
            <a:spLocks noGrp="1"/>
          </p:cNvSpPr>
          <p:nvPr>
            <p:ph type="title"/>
          </p:nvPr>
        </p:nvSpPr>
        <p:spPr>
          <a:xfrm>
            <a:off x="671548" y="627521"/>
            <a:ext cx="12095104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74533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PlaceHolder 1"/>
          <p:cNvSpPr>
            <a:spLocks noGrp="1"/>
          </p:cNvSpPr>
          <p:nvPr>
            <p:ph type="subTitle"/>
          </p:nvPr>
        </p:nvSpPr>
        <p:spPr>
          <a:xfrm>
            <a:off x="671548" y="3004901"/>
            <a:ext cx="12095104" cy="4431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10920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PlaceHolder 1"/>
          <p:cNvSpPr>
            <a:spLocks noGrp="1"/>
          </p:cNvSpPr>
          <p:nvPr>
            <p:ph type="title"/>
          </p:nvPr>
        </p:nvSpPr>
        <p:spPr>
          <a:xfrm>
            <a:off x="671548" y="627521"/>
            <a:ext cx="12095104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16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17" name="PlaceHolder 3"/>
          <p:cNvSpPr>
            <a:spLocks noGrp="1"/>
          </p:cNvSpPr>
          <p:nvPr>
            <p:ph type="body"/>
          </p:nvPr>
        </p:nvSpPr>
        <p:spPr>
          <a:xfrm>
            <a:off x="6869339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18" name="PlaceHolder 4"/>
          <p:cNvSpPr>
            <a:spLocks noGrp="1"/>
          </p:cNvSpPr>
          <p:nvPr>
            <p:ph type="body"/>
          </p:nvPr>
        </p:nvSpPr>
        <p:spPr>
          <a:xfrm>
            <a:off x="671548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99978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PlaceHolder 1"/>
          <p:cNvSpPr>
            <a:spLocks noGrp="1"/>
          </p:cNvSpPr>
          <p:nvPr>
            <p:ph type="title"/>
          </p:nvPr>
        </p:nvSpPr>
        <p:spPr>
          <a:xfrm>
            <a:off x="671548" y="627521"/>
            <a:ext cx="12095104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20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21" name="PlaceHolder 3"/>
          <p:cNvSpPr>
            <a:spLocks noGrp="1"/>
          </p:cNvSpPr>
          <p:nvPr>
            <p:ph type="body"/>
          </p:nvPr>
        </p:nvSpPr>
        <p:spPr>
          <a:xfrm>
            <a:off x="6869339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22" name="PlaceHolder 4"/>
          <p:cNvSpPr>
            <a:spLocks noGrp="1"/>
          </p:cNvSpPr>
          <p:nvPr>
            <p:ph type="body"/>
          </p:nvPr>
        </p:nvSpPr>
        <p:spPr>
          <a:xfrm>
            <a:off x="6869339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7822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PlaceHolder 1"/>
          <p:cNvSpPr>
            <a:spLocks noGrp="1"/>
          </p:cNvSpPr>
          <p:nvPr>
            <p:ph type="title"/>
          </p:nvPr>
        </p:nvSpPr>
        <p:spPr>
          <a:xfrm>
            <a:off x="671548" y="627521"/>
            <a:ext cx="12095104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24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25" name="PlaceHolder 3"/>
          <p:cNvSpPr>
            <a:spLocks noGrp="1"/>
          </p:cNvSpPr>
          <p:nvPr>
            <p:ph type="body"/>
          </p:nvPr>
        </p:nvSpPr>
        <p:spPr>
          <a:xfrm>
            <a:off x="6869339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26" name="PlaceHolder 4"/>
          <p:cNvSpPr>
            <a:spLocks noGrp="1"/>
          </p:cNvSpPr>
          <p:nvPr>
            <p:ph type="body"/>
          </p:nvPr>
        </p:nvSpPr>
        <p:spPr>
          <a:xfrm>
            <a:off x="671548" y="4058640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035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71548" y="2947965"/>
            <a:ext cx="12095104" cy="55707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PlaceHolder 1"/>
          <p:cNvSpPr>
            <a:spLocks noGrp="1"/>
          </p:cNvSpPr>
          <p:nvPr>
            <p:ph type="title"/>
          </p:nvPr>
        </p:nvSpPr>
        <p:spPr>
          <a:xfrm>
            <a:off x="671548" y="627521"/>
            <a:ext cx="12095104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28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29" name="PlaceHolder 3"/>
          <p:cNvSpPr>
            <a:spLocks noGrp="1"/>
          </p:cNvSpPr>
          <p:nvPr>
            <p:ph type="body"/>
          </p:nvPr>
        </p:nvSpPr>
        <p:spPr>
          <a:xfrm>
            <a:off x="671548" y="4058640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16455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PlaceHolder 1"/>
          <p:cNvSpPr>
            <a:spLocks noGrp="1"/>
          </p:cNvSpPr>
          <p:nvPr>
            <p:ph type="title"/>
          </p:nvPr>
        </p:nvSpPr>
        <p:spPr>
          <a:xfrm>
            <a:off x="671548" y="627521"/>
            <a:ext cx="12095104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31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32" name="PlaceHolder 3"/>
          <p:cNvSpPr>
            <a:spLocks noGrp="1"/>
          </p:cNvSpPr>
          <p:nvPr>
            <p:ph type="body"/>
          </p:nvPr>
        </p:nvSpPr>
        <p:spPr>
          <a:xfrm>
            <a:off x="6869339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33" name="PlaceHolder 4"/>
          <p:cNvSpPr>
            <a:spLocks noGrp="1"/>
          </p:cNvSpPr>
          <p:nvPr>
            <p:ph type="body"/>
          </p:nvPr>
        </p:nvSpPr>
        <p:spPr>
          <a:xfrm>
            <a:off x="671548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34" name="PlaceHolder 5"/>
          <p:cNvSpPr>
            <a:spLocks noGrp="1"/>
          </p:cNvSpPr>
          <p:nvPr>
            <p:ph type="body"/>
          </p:nvPr>
        </p:nvSpPr>
        <p:spPr>
          <a:xfrm>
            <a:off x="6869339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30073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PlaceHolder 1"/>
          <p:cNvSpPr>
            <a:spLocks noGrp="1"/>
          </p:cNvSpPr>
          <p:nvPr>
            <p:ph type="title"/>
          </p:nvPr>
        </p:nvSpPr>
        <p:spPr>
          <a:xfrm>
            <a:off x="671548" y="627521"/>
            <a:ext cx="12095104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36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37" name="PlaceHolder 3"/>
          <p:cNvSpPr>
            <a:spLocks noGrp="1"/>
          </p:cNvSpPr>
          <p:nvPr>
            <p:ph type="body"/>
          </p:nvPr>
        </p:nvSpPr>
        <p:spPr>
          <a:xfrm>
            <a:off x="4761022" y="176868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38" name="PlaceHolder 4"/>
          <p:cNvSpPr>
            <a:spLocks noGrp="1"/>
          </p:cNvSpPr>
          <p:nvPr>
            <p:ph type="body"/>
          </p:nvPr>
        </p:nvSpPr>
        <p:spPr>
          <a:xfrm>
            <a:off x="8850948" y="176868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39" name="PlaceHolder 5"/>
          <p:cNvSpPr>
            <a:spLocks noGrp="1"/>
          </p:cNvSpPr>
          <p:nvPr>
            <p:ph type="body"/>
          </p:nvPr>
        </p:nvSpPr>
        <p:spPr>
          <a:xfrm>
            <a:off x="671548" y="405864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40" name="PlaceHolder 6"/>
          <p:cNvSpPr>
            <a:spLocks noGrp="1"/>
          </p:cNvSpPr>
          <p:nvPr>
            <p:ph type="body"/>
          </p:nvPr>
        </p:nvSpPr>
        <p:spPr>
          <a:xfrm>
            <a:off x="4761022" y="405864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41" name="PlaceHolder 7"/>
          <p:cNvSpPr>
            <a:spLocks noGrp="1"/>
          </p:cNvSpPr>
          <p:nvPr>
            <p:ph type="body"/>
          </p:nvPr>
        </p:nvSpPr>
        <p:spPr>
          <a:xfrm>
            <a:off x="8850948" y="405864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03638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746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671548" y="3682183"/>
            <a:ext cx="12095104" cy="55707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2683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12095104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01629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24730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51960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671548" y="2947965"/>
            <a:ext cx="12095104" cy="55707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911880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71549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3034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71549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869340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33410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71548" y="4058640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33366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71548" y="4058640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179314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671549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6869340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8881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761023" y="176868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8850949" y="176868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671548" y="405864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body"/>
          </p:nvPr>
        </p:nvSpPr>
        <p:spPr>
          <a:xfrm>
            <a:off x="4761023" y="405864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 type="body"/>
          </p:nvPr>
        </p:nvSpPr>
        <p:spPr>
          <a:xfrm>
            <a:off x="8850949" y="405864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243344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139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subTitle"/>
          </p:nvPr>
        </p:nvSpPr>
        <p:spPr>
          <a:xfrm>
            <a:off x="671548" y="3682183"/>
            <a:ext cx="12095104" cy="55707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36494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12095104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641877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93557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563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869340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ubTitle"/>
          </p:nvPr>
        </p:nvSpPr>
        <p:spPr>
          <a:xfrm>
            <a:off x="671548" y="2947965"/>
            <a:ext cx="12095104" cy="55707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04664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671549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31411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6869340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7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671548" y="4058640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343466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671548" y="4058640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65863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body"/>
          </p:nvPr>
        </p:nvSpPr>
        <p:spPr>
          <a:xfrm>
            <a:off x="671549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76" name="PlaceHolder 5"/>
          <p:cNvSpPr>
            <a:spLocks noGrp="1"/>
          </p:cNvSpPr>
          <p:nvPr>
            <p:ph type="body"/>
          </p:nvPr>
        </p:nvSpPr>
        <p:spPr>
          <a:xfrm>
            <a:off x="6869340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689163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4761023" y="176868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 type="body"/>
          </p:nvPr>
        </p:nvSpPr>
        <p:spPr>
          <a:xfrm>
            <a:off x="8850949" y="176868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81" name="PlaceHolder 5"/>
          <p:cNvSpPr>
            <a:spLocks noGrp="1"/>
          </p:cNvSpPr>
          <p:nvPr>
            <p:ph type="body"/>
          </p:nvPr>
        </p:nvSpPr>
        <p:spPr>
          <a:xfrm>
            <a:off x="671548" y="405864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82" name="PlaceHolder 6"/>
          <p:cNvSpPr>
            <a:spLocks noGrp="1"/>
          </p:cNvSpPr>
          <p:nvPr>
            <p:ph type="body"/>
          </p:nvPr>
        </p:nvSpPr>
        <p:spPr>
          <a:xfrm>
            <a:off x="4761023" y="405864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383" name="PlaceHolder 7"/>
          <p:cNvSpPr>
            <a:spLocks noGrp="1"/>
          </p:cNvSpPr>
          <p:nvPr>
            <p:ph type="body"/>
          </p:nvPr>
        </p:nvSpPr>
        <p:spPr>
          <a:xfrm>
            <a:off x="8850949" y="405864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58555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33AC67-9DD3-4A76-2943-9DB01A2E2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1D0546-E9A0-D747-2976-F5565E86D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89" indent="0" algn="ctr">
              <a:buNone/>
              <a:defRPr sz="1653"/>
            </a:lvl2pPr>
            <a:lvl3pPr marL="755976" indent="0" algn="ctr">
              <a:buNone/>
              <a:defRPr sz="1488"/>
            </a:lvl3pPr>
            <a:lvl4pPr marL="1133965" indent="0" algn="ctr">
              <a:buNone/>
              <a:defRPr sz="1323"/>
            </a:lvl4pPr>
            <a:lvl5pPr marL="1511952" indent="0" algn="ctr">
              <a:buNone/>
              <a:defRPr sz="1323"/>
            </a:lvl5pPr>
            <a:lvl6pPr marL="1889941" indent="0" algn="ctr">
              <a:buNone/>
              <a:defRPr sz="1323"/>
            </a:lvl6pPr>
            <a:lvl7pPr marL="2267928" indent="0" algn="ctr">
              <a:buNone/>
              <a:defRPr sz="1323"/>
            </a:lvl7pPr>
            <a:lvl8pPr marL="2645917" indent="0" algn="ctr">
              <a:buNone/>
              <a:defRPr sz="1323"/>
            </a:lvl8pPr>
            <a:lvl9pPr marL="3023905" indent="0" algn="ctr">
              <a:buNone/>
              <a:defRPr sz="1323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F13797-ECE8-BFE5-6AA1-05D2489F3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518D-0619-4E18-A5A9-B2AB3846C434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B151B7-8C11-3F24-EEA6-BE2F4273F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DE7F4D-9712-D868-5E50-C122A723E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78AB-2C70-4E53-8EBB-F48765E39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13322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70896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subTitle"/>
          </p:nvPr>
        </p:nvSpPr>
        <p:spPr>
          <a:xfrm>
            <a:off x="671548" y="3682183"/>
            <a:ext cx="12095104" cy="55707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6941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71548" y="4058640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12095104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94114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73057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98796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ubTitle"/>
          </p:nvPr>
        </p:nvSpPr>
        <p:spPr>
          <a:xfrm>
            <a:off x="671548" y="2947965"/>
            <a:ext cx="12095104" cy="55707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304306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 type="body"/>
          </p:nvPr>
        </p:nvSpPr>
        <p:spPr>
          <a:xfrm>
            <a:off x="671549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46636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 type="body"/>
          </p:nvPr>
        </p:nvSpPr>
        <p:spPr>
          <a:xfrm>
            <a:off x="6869340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428102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 type="body"/>
          </p:nvPr>
        </p:nvSpPr>
        <p:spPr>
          <a:xfrm>
            <a:off x="671548" y="4058640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050736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body"/>
          </p:nvPr>
        </p:nvSpPr>
        <p:spPr>
          <a:xfrm>
            <a:off x="671548" y="4058640"/>
            <a:ext cx="12095104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426472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71549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6869340" y="176868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671549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462" name="PlaceHolder 5"/>
          <p:cNvSpPr>
            <a:spLocks noGrp="1"/>
          </p:cNvSpPr>
          <p:nvPr>
            <p:ph type="body"/>
          </p:nvPr>
        </p:nvSpPr>
        <p:spPr>
          <a:xfrm>
            <a:off x="6869340" y="4058640"/>
            <a:ext cx="5902291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105880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671548" y="549198"/>
            <a:ext cx="12095104" cy="76604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5531" b="0" strike="noStrike" spc="-1"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71548" y="176868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4761023" y="176868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466" name="PlaceHolder 4"/>
          <p:cNvSpPr>
            <a:spLocks noGrp="1"/>
          </p:cNvSpPr>
          <p:nvPr>
            <p:ph type="body"/>
          </p:nvPr>
        </p:nvSpPr>
        <p:spPr>
          <a:xfrm>
            <a:off x="8850949" y="176868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467" name="PlaceHolder 5"/>
          <p:cNvSpPr>
            <a:spLocks noGrp="1"/>
          </p:cNvSpPr>
          <p:nvPr>
            <p:ph type="body"/>
          </p:nvPr>
        </p:nvSpPr>
        <p:spPr>
          <a:xfrm>
            <a:off x="671548" y="405864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468" name="PlaceHolder 6"/>
          <p:cNvSpPr>
            <a:spLocks noGrp="1"/>
          </p:cNvSpPr>
          <p:nvPr>
            <p:ph type="body"/>
          </p:nvPr>
        </p:nvSpPr>
        <p:spPr>
          <a:xfrm>
            <a:off x="4761023" y="405864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  <p:sp>
        <p:nvSpPr>
          <p:cNvPr id="469" name="PlaceHolder 7"/>
          <p:cNvSpPr>
            <a:spLocks noGrp="1"/>
          </p:cNvSpPr>
          <p:nvPr>
            <p:ph type="body"/>
          </p:nvPr>
        </p:nvSpPr>
        <p:spPr>
          <a:xfrm>
            <a:off x="8850949" y="4058640"/>
            <a:ext cx="3894435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402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052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2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5.w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image" Target="../media/image2.w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3"/>
          <p:cNvPicPr/>
          <p:nvPr/>
        </p:nvPicPr>
        <p:blipFill>
          <a:blip r:embed="rId15"/>
          <a:stretch/>
        </p:blipFill>
        <p:spPr>
          <a:xfrm>
            <a:off x="11264722" y="6957720"/>
            <a:ext cx="1278385" cy="36252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1185618" y="723240"/>
            <a:ext cx="5491398" cy="732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CustomShape 22"/>
          <p:cNvSpPr/>
          <p:nvPr/>
        </p:nvSpPr>
        <p:spPr>
          <a:xfrm>
            <a:off x="2647727" y="7749000"/>
            <a:ext cx="281923" cy="230760"/>
          </a:xfrm>
          <a:custGeom>
            <a:avLst/>
            <a:gdLst/>
            <a:ahLst/>
            <a:cxnLst/>
            <a:rect l="l" t="t" r="r" b="b"/>
            <a:pathLst>
              <a:path w="66" h="68">
                <a:moveTo>
                  <a:pt x="30" y="59"/>
                </a:moveTo>
                <a:cubicBezTo>
                  <a:pt x="6" y="34"/>
                  <a:pt x="6" y="34"/>
                  <a:pt x="6" y="34"/>
                </a:cubicBezTo>
                <a:cubicBezTo>
                  <a:pt x="4" y="32"/>
                  <a:pt x="2" y="30"/>
                  <a:pt x="1" y="27"/>
                </a:cubicBezTo>
                <a:cubicBezTo>
                  <a:pt x="1" y="25"/>
                  <a:pt x="0" y="22"/>
                  <a:pt x="0" y="20"/>
                </a:cubicBezTo>
                <a:cubicBezTo>
                  <a:pt x="1" y="14"/>
                  <a:pt x="3" y="9"/>
                  <a:pt x="7" y="6"/>
                </a:cubicBezTo>
                <a:cubicBezTo>
                  <a:pt x="11" y="2"/>
                  <a:pt x="16" y="0"/>
                  <a:pt x="21" y="1"/>
                </a:cubicBezTo>
                <a:cubicBezTo>
                  <a:pt x="24" y="1"/>
                  <a:pt x="26" y="2"/>
                  <a:pt x="29" y="3"/>
                </a:cubicBezTo>
                <a:cubicBezTo>
                  <a:pt x="31" y="4"/>
                  <a:pt x="33" y="5"/>
                  <a:pt x="35" y="7"/>
                </a:cubicBezTo>
                <a:cubicBezTo>
                  <a:pt x="59" y="32"/>
                  <a:pt x="59" y="32"/>
                  <a:pt x="59" y="32"/>
                </a:cubicBezTo>
                <a:cubicBezTo>
                  <a:pt x="66" y="40"/>
                  <a:pt x="66" y="52"/>
                  <a:pt x="58" y="60"/>
                </a:cubicBezTo>
                <a:cubicBezTo>
                  <a:pt x="50" y="68"/>
                  <a:pt x="38" y="68"/>
                  <a:pt x="30" y="59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3"/>
          <p:cNvSpPr/>
          <p:nvPr/>
        </p:nvSpPr>
        <p:spPr>
          <a:xfrm>
            <a:off x="2519664" y="408600"/>
            <a:ext cx="9732015" cy="465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6" name="Image 10"/>
          <p:cNvPicPr/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929" y="1967400"/>
            <a:ext cx="2694906" cy="958680"/>
          </a:xfrm>
          <a:prstGeom prst="rect">
            <a:avLst/>
          </a:prstGeom>
          <a:ln>
            <a:noFill/>
          </a:ln>
        </p:spPr>
      </p:pic>
      <p:sp>
        <p:nvSpPr>
          <p:cNvPr id="47" name="CustomShape 46"/>
          <p:cNvSpPr/>
          <p:nvPr/>
        </p:nvSpPr>
        <p:spPr>
          <a:xfrm>
            <a:off x="10497240" y="6738480"/>
            <a:ext cx="2364897" cy="82044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PlaceHolder 47"/>
          <p:cNvSpPr>
            <a:spLocks noGrp="1"/>
          </p:cNvSpPr>
          <p:nvPr>
            <p:ph type="title"/>
          </p:nvPr>
        </p:nvSpPr>
        <p:spPr>
          <a:xfrm>
            <a:off x="629464" y="408600"/>
            <a:ext cx="12095104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5531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49" name="PlaceHolder 48"/>
          <p:cNvSpPr>
            <a:spLocks noGrp="1"/>
          </p:cNvSpPr>
          <p:nvPr>
            <p:ph type="body"/>
          </p:nvPr>
        </p:nvSpPr>
        <p:spPr>
          <a:xfrm>
            <a:off x="1933189" y="3240000"/>
            <a:ext cx="9651466" cy="3816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022" b="0" strike="noStrike" spc="-1">
                <a:latin typeface="Arial"/>
              </a:rPr>
              <a:t>Cliquez pour éditer le format du plan de texte</a:t>
            </a:r>
          </a:p>
          <a:p>
            <a:pPr marL="1086066" lvl="1" indent="-407274">
              <a:spcBef>
                <a:spcPts val="1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3521" b="0" strike="noStrike" spc="-1">
                <a:latin typeface="Arial"/>
              </a:rPr>
              <a:t>Second niveau de plan</a:t>
            </a:r>
          </a:p>
          <a:p>
            <a:pPr marL="1629098" lvl="2" indent="-362022">
              <a:spcBef>
                <a:spcPts val="106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017" b="0" strike="noStrike" spc="-1">
                <a:latin typeface="Arial"/>
              </a:rPr>
              <a:t>Troisième niveau de plan</a:t>
            </a:r>
          </a:p>
          <a:p>
            <a:pPr marL="2172131" lvl="3" indent="-271516">
              <a:spcBef>
                <a:spcPts val="71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514" b="0" strike="noStrike" spc="-1">
                <a:latin typeface="Arial"/>
              </a:rPr>
              <a:t>Quatrième niveau de plan</a:t>
            </a:r>
          </a:p>
          <a:p>
            <a:pPr marL="2715164" lvl="4" indent="-271516">
              <a:spcBef>
                <a:spcPts val="35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14" b="0" strike="noStrike" spc="-1">
                <a:latin typeface="Arial"/>
              </a:rPr>
              <a:t>Cinquième niveau de plan</a:t>
            </a:r>
          </a:p>
          <a:p>
            <a:pPr marL="3258196" lvl="5" indent="-271516">
              <a:spcBef>
                <a:spcPts val="35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14" b="0" strike="noStrike" spc="-1">
                <a:latin typeface="Arial"/>
              </a:rPr>
              <a:t>Sixième niveau de plan</a:t>
            </a:r>
          </a:p>
          <a:p>
            <a:pPr marL="3801230" lvl="6" indent="-271516">
              <a:spcBef>
                <a:spcPts val="35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14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1149420" rtl="0" eaLnBrk="1" latinLnBrk="0" hangingPunct="1">
        <a:lnSpc>
          <a:spcPct val="90000"/>
        </a:lnSpc>
        <a:spcBef>
          <a:spcPct val="0"/>
        </a:spcBef>
        <a:buNone/>
        <a:defRPr sz="55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3024" indent="-407268" algn="l" defTabSz="1149420" rtl="0" eaLnBrk="1" latinLnBrk="0" hangingPunct="1">
        <a:lnSpc>
          <a:spcPct val="90000"/>
        </a:lnSpc>
        <a:spcBef>
          <a:spcPts val="1781"/>
        </a:spcBef>
        <a:buClr>
          <a:srgbClr val="000000"/>
        </a:buClr>
        <a:buSzPct val="45000"/>
        <a:buFont typeface="Wingdings" charset="2"/>
        <a:buChar char=""/>
        <a:defRPr sz="3521" kern="1200">
          <a:solidFill>
            <a:schemeClr val="tx1"/>
          </a:solidFill>
          <a:latin typeface="+mn-lt"/>
          <a:ea typeface="+mn-ea"/>
          <a:cs typeface="+mn-cs"/>
        </a:defRPr>
      </a:lvl1pPr>
      <a:lvl2pPr marL="862064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3017" kern="1200">
          <a:solidFill>
            <a:schemeClr val="tx1"/>
          </a:solidFill>
          <a:latin typeface="+mn-lt"/>
          <a:ea typeface="+mn-ea"/>
          <a:cs typeface="+mn-cs"/>
        </a:defRPr>
      </a:lvl2pPr>
      <a:lvl3pPr marL="1436774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3pPr>
      <a:lvl4pPr marL="2011484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586193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3160902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735613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310322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885033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70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420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12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883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54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25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2968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767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 3"/>
          <p:cNvPicPr/>
          <p:nvPr/>
        </p:nvPicPr>
        <p:blipFill>
          <a:blip r:embed="rId16"/>
          <a:stretch/>
        </p:blipFill>
        <p:spPr>
          <a:xfrm>
            <a:off x="11264722" y="6957720"/>
            <a:ext cx="1278385" cy="36252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3" y="74160"/>
            <a:ext cx="4396286" cy="11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CustomShape 2"/>
          <p:cNvSpPr/>
          <p:nvPr/>
        </p:nvSpPr>
        <p:spPr>
          <a:xfrm>
            <a:off x="2" y="74160"/>
            <a:ext cx="136663" cy="106200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3"/>
          <p:cNvSpPr/>
          <p:nvPr/>
        </p:nvSpPr>
        <p:spPr>
          <a:xfrm>
            <a:off x="249341" y="74160"/>
            <a:ext cx="276041" cy="106200"/>
          </a:xfrm>
          <a:custGeom>
            <a:avLst/>
            <a:gdLst/>
            <a:ahLst/>
            <a:cxnLst/>
            <a:rect l="l" t="t" r="r" b="b"/>
            <a:pathLst>
              <a:path w="72" h="32">
                <a:moveTo>
                  <a:pt x="56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65" y="0"/>
                  <a:pt x="72" y="7"/>
                  <a:pt x="72" y="16"/>
                </a:cubicBezTo>
                <a:cubicBezTo>
                  <a:pt x="72" y="25"/>
                  <a:pt x="65" y="32"/>
                  <a:pt x="56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4"/>
          <p:cNvSpPr/>
          <p:nvPr/>
        </p:nvSpPr>
        <p:spPr>
          <a:xfrm>
            <a:off x="636705" y="74160"/>
            <a:ext cx="429899" cy="106200"/>
          </a:xfrm>
          <a:custGeom>
            <a:avLst/>
            <a:gdLst/>
            <a:ahLst/>
            <a:cxnLst/>
            <a:rect l="l" t="t" r="r" b="b"/>
            <a:pathLst>
              <a:path w="112" h="32">
                <a:moveTo>
                  <a:pt x="9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105" y="0"/>
                  <a:pt x="112" y="7"/>
                  <a:pt x="112" y="16"/>
                </a:cubicBezTo>
                <a:cubicBezTo>
                  <a:pt x="112" y="25"/>
                  <a:pt x="105" y="32"/>
                  <a:pt x="96" y="32"/>
                </a:cubicBezTo>
                <a:close/>
              </a:path>
            </a:pathLst>
          </a:custGeom>
          <a:solidFill>
            <a:srgbClr val="7D368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CustomShape 5"/>
          <p:cNvSpPr/>
          <p:nvPr/>
        </p:nvSpPr>
        <p:spPr>
          <a:xfrm>
            <a:off x="1177473" y="74160"/>
            <a:ext cx="259750" cy="106200"/>
          </a:xfrm>
          <a:custGeom>
            <a:avLst/>
            <a:gdLst/>
            <a:ahLst/>
            <a:cxnLst/>
            <a:rect l="l" t="t" r="r" b="b"/>
            <a:pathLst>
              <a:path w="68" h="32">
                <a:moveTo>
                  <a:pt x="51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60" y="0"/>
                  <a:pt x="68" y="7"/>
                  <a:pt x="68" y="16"/>
                </a:cubicBezTo>
                <a:cubicBezTo>
                  <a:pt x="68" y="25"/>
                  <a:pt x="60" y="32"/>
                  <a:pt x="51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CustomShape 6"/>
          <p:cNvSpPr/>
          <p:nvPr/>
        </p:nvSpPr>
        <p:spPr>
          <a:xfrm>
            <a:off x="1546734" y="74160"/>
            <a:ext cx="209519" cy="106200"/>
          </a:xfrm>
          <a:custGeom>
            <a:avLst/>
            <a:gdLst/>
            <a:ahLst/>
            <a:cxnLst/>
            <a:rect l="l" t="t" r="r" b="b"/>
            <a:pathLst>
              <a:path w="55" h="32">
                <a:moveTo>
                  <a:pt x="39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8" y="0"/>
                  <a:pt x="55" y="7"/>
                  <a:pt x="55" y="16"/>
                </a:cubicBezTo>
                <a:cubicBezTo>
                  <a:pt x="55" y="25"/>
                  <a:pt x="48" y="32"/>
                  <a:pt x="39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CustomShape 7"/>
          <p:cNvSpPr/>
          <p:nvPr/>
        </p:nvSpPr>
        <p:spPr>
          <a:xfrm>
            <a:off x="1868933" y="74160"/>
            <a:ext cx="574255" cy="106200"/>
          </a:xfrm>
          <a:custGeom>
            <a:avLst/>
            <a:gdLst/>
            <a:ahLst/>
            <a:cxnLst/>
            <a:rect l="l" t="t" r="r" b="b"/>
            <a:pathLst>
              <a:path w="150" h="32">
                <a:moveTo>
                  <a:pt x="13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43" y="0"/>
                  <a:pt x="150" y="7"/>
                  <a:pt x="150" y="16"/>
                </a:cubicBezTo>
                <a:cubicBezTo>
                  <a:pt x="150" y="25"/>
                  <a:pt x="143" y="32"/>
                  <a:pt x="134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CustomShape 8"/>
          <p:cNvSpPr/>
          <p:nvPr/>
        </p:nvSpPr>
        <p:spPr>
          <a:xfrm>
            <a:off x="2555867" y="74160"/>
            <a:ext cx="136663" cy="106200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E7344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CustomShape 9"/>
          <p:cNvSpPr/>
          <p:nvPr/>
        </p:nvSpPr>
        <p:spPr>
          <a:xfrm>
            <a:off x="2805206" y="74160"/>
            <a:ext cx="240291" cy="106200"/>
          </a:xfrm>
          <a:custGeom>
            <a:avLst/>
            <a:gdLst/>
            <a:ahLst/>
            <a:cxnLst/>
            <a:rect l="l" t="t" r="r" b="b"/>
            <a:pathLst>
              <a:path w="63" h="32">
                <a:moveTo>
                  <a:pt x="4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6" y="0"/>
                  <a:pt x="63" y="7"/>
                  <a:pt x="63" y="16"/>
                </a:cubicBezTo>
                <a:cubicBezTo>
                  <a:pt x="63" y="25"/>
                  <a:pt x="56" y="32"/>
                  <a:pt x="47" y="32"/>
                </a:cubicBezTo>
                <a:close/>
              </a:path>
            </a:pathLst>
          </a:custGeom>
          <a:solidFill>
            <a:srgbClr val="6F9E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CustomShape 10"/>
          <p:cNvSpPr/>
          <p:nvPr/>
        </p:nvSpPr>
        <p:spPr>
          <a:xfrm>
            <a:off x="3158180" y="74160"/>
            <a:ext cx="433067" cy="106200"/>
          </a:xfrm>
          <a:custGeom>
            <a:avLst/>
            <a:gdLst/>
            <a:ahLst/>
            <a:cxnLst/>
            <a:rect l="l" t="t" r="r" b="b"/>
            <a:pathLst>
              <a:path w="113" h="32">
                <a:moveTo>
                  <a:pt x="97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6" y="0"/>
                  <a:pt x="113" y="7"/>
                  <a:pt x="113" y="16"/>
                </a:cubicBezTo>
                <a:cubicBezTo>
                  <a:pt x="113" y="25"/>
                  <a:pt x="106" y="32"/>
                  <a:pt x="97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11"/>
          <p:cNvSpPr/>
          <p:nvPr/>
        </p:nvSpPr>
        <p:spPr>
          <a:xfrm>
            <a:off x="3702568" y="74160"/>
            <a:ext cx="357043" cy="106200"/>
          </a:xfrm>
          <a:custGeom>
            <a:avLst/>
            <a:gdLst/>
            <a:ahLst/>
            <a:cxnLst/>
            <a:rect l="l" t="t" r="r" b="b"/>
            <a:pathLst>
              <a:path w="93" h="32">
                <a:moveTo>
                  <a:pt x="7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85" y="0"/>
                  <a:pt x="93" y="7"/>
                  <a:pt x="93" y="16"/>
                </a:cubicBezTo>
                <a:cubicBezTo>
                  <a:pt x="93" y="25"/>
                  <a:pt x="85" y="32"/>
                  <a:pt x="76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12"/>
          <p:cNvSpPr/>
          <p:nvPr/>
        </p:nvSpPr>
        <p:spPr>
          <a:xfrm>
            <a:off x="4170476" y="74160"/>
            <a:ext cx="228978" cy="106200"/>
          </a:xfrm>
          <a:custGeom>
            <a:avLst/>
            <a:gdLst/>
            <a:ahLst/>
            <a:cxnLst/>
            <a:rect l="l" t="t" r="r" b="b"/>
            <a:pathLst>
              <a:path w="60" h="32">
                <a:moveTo>
                  <a:pt x="4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3" y="0"/>
                  <a:pt x="60" y="7"/>
                  <a:pt x="60" y="16"/>
                </a:cubicBezTo>
                <a:cubicBezTo>
                  <a:pt x="60" y="25"/>
                  <a:pt x="53" y="32"/>
                  <a:pt x="44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CustomShape 13"/>
          <p:cNvSpPr/>
          <p:nvPr/>
        </p:nvSpPr>
        <p:spPr>
          <a:xfrm>
            <a:off x="4533856" y="74160"/>
            <a:ext cx="4396286" cy="11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14"/>
          <p:cNvSpPr/>
          <p:nvPr/>
        </p:nvSpPr>
        <p:spPr>
          <a:xfrm>
            <a:off x="4533856" y="74160"/>
            <a:ext cx="136663" cy="106200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15"/>
          <p:cNvSpPr/>
          <p:nvPr/>
        </p:nvSpPr>
        <p:spPr>
          <a:xfrm>
            <a:off x="4783195" y="74160"/>
            <a:ext cx="276041" cy="106200"/>
          </a:xfrm>
          <a:custGeom>
            <a:avLst/>
            <a:gdLst/>
            <a:ahLst/>
            <a:cxnLst/>
            <a:rect l="l" t="t" r="r" b="b"/>
            <a:pathLst>
              <a:path w="72" h="32">
                <a:moveTo>
                  <a:pt x="56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65" y="0"/>
                  <a:pt x="72" y="7"/>
                  <a:pt x="72" y="16"/>
                </a:cubicBezTo>
                <a:cubicBezTo>
                  <a:pt x="72" y="25"/>
                  <a:pt x="65" y="32"/>
                  <a:pt x="56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CustomShape 16"/>
          <p:cNvSpPr/>
          <p:nvPr/>
        </p:nvSpPr>
        <p:spPr>
          <a:xfrm>
            <a:off x="5170109" y="74160"/>
            <a:ext cx="429899" cy="106200"/>
          </a:xfrm>
          <a:custGeom>
            <a:avLst/>
            <a:gdLst/>
            <a:ahLst/>
            <a:cxnLst/>
            <a:rect l="l" t="t" r="r" b="b"/>
            <a:pathLst>
              <a:path w="112" h="32">
                <a:moveTo>
                  <a:pt x="9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105" y="0"/>
                  <a:pt x="112" y="7"/>
                  <a:pt x="112" y="16"/>
                </a:cubicBezTo>
                <a:cubicBezTo>
                  <a:pt x="112" y="25"/>
                  <a:pt x="105" y="32"/>
                  <a:pt x="96" y="32"/>
                </a:cubicBezTo>
                <a:close/>
              </a:path>
            </a:pathLst>
          </a:custGeom>
          <a:solidFill>
            <a:srgbClr val="7D368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CustomShape 17"/>
          <p:cNvSpPr/>
          <p:nvPr/>
        </p:nvSpPr>
        <p:spPr>
          <a:xfrm>
            <a:off x="5711327" y="74160"/>
            <a:ext cx="259750" cy="106200"/>
          </a:xfrm>
          <a:custGeom>
            <a:avLst/>
            <a:gdLst/>
            <a:ahLst/>
            <a:cxnLst/>
            <a:rect l="l" t="t" r="r" b="b"/>
            <a:pathLst>
              <a:path w="68" h="32">
                <a:moveTo>
                  <a:pt x="51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60" y="0"/>
                  <a:pt x="68" y="7"/>
                  <a:pt x="68" y="16"/>
                </a:cubicBezTo>
                <a:cubicBezTo>
                  <a:pt x="68" y="25"/>
                  <a:pt x="60" y="32"/>
                  <a:pt x="51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" name="CustomShape 18"/>
          <p:cNvSpPr/>
          <p:nvPr/>
        </p:nvSpPr>
        <p:spPr>
          <a:xfrm>
            <a:off x="6080589" y="74160"/>
            <a:ext cx="209519" cy="106200"/>
          </a:xfrm>
          <a:custGeom>
            <a:avLst/>
            <a:gdLst/>
            <a:ahLst/>
            <a:cxnLst/>
            <a:rect l="l" t="t" r="r" b="b"/>
            <a:pathLst>
              <a:path w="55" h="32">
                <a:moveTo>
                  <a:pt x="39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8" y="0"/>
                  <a:pt x="55" y="7"/>
                  <a:pt x="55" y="16"/>
                </a:cubicBezTo>
                <a:cubicBezTo>
                  <a:pt x="55" y="25"/>
                  <a:pt x="48" y="32"/>
                  <a:pt x="39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CustomShape 19"/>
          <p:cNvSpPr/>
          <p:nvPr/>
        </p:nvSpPr>
        <p:spPr>
          <a:xfrm>
            <a:off x="6402787" y="74160"/>
            <a:ext cx="574255" cy="106200"/>
          </a:xfrm>
          <a:custGeom>
            <a:avLst/>
            <a:gdLst/>
            <a:ahLst/>
            <a:cxnLst/>
            <a:rect l="l" t="t" r="r" b="b"/>
            <a:pathLst>
              <a:path w="150" h="32">
                <a:moveTo>
                  <a:pt x="13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43" y="0"/>
                  <a:pt x="150" y="7"/>
                  <a:pt x="150" y="16"/>
                </a:cubicBezTo>
                <a:cubicBezTo>
                  <a:pt x="150" y="25"/>
                  <a:pt x="143" y="32"/>
                  <a:pt x="134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CustomShape 20"/>
          <p:cNvSpPr/>
          <p:nvPr/>
        </p:nvSpPr>
        <p:spPr>
          <a:xfrm>
            <a:off x="7089268" y="74160"/>
            <a:ext cx="136663" cy="106200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21"/>
          <p:cNvSpPr/>
          <p:nvPr/>
        </p:nvSpPr>
        <p:spPr>
          <a:xfrm>
            <a:off x="7338609" y="74160"/>
            <a:ext cx="240291" cy="106200"/>
          </a:xfrm>
          <a:custGeom>
            <a:avLst/>
            <a:gdLst/>
            <a:ahLst/>
            <a:cxnLst/>
            <a:rect l="l" t="t" r="r" b="b"/>
            <a:pathLst>
              <a:path w="63" h="32">
                <a:moveTo>
                  <a:pt x="4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6" y="0"/>
                  <a:pt x="63" y="7"/>
                  <a:pt x="63" y="16"/>
                </a:cubicBezTo>
                <a:cubicBezTo>
                  <a:pt x="63" y="25"/>
                  <a:pt x="56" y="32"/>
                  <a:pt x="47" y="32"/>
                </a:cubicBezTo>
                <a:close/>
              </a:path>
            </a:pathLst>
          </a:custGeom>
          <a:solidFill>
            <a:srgbClr val="6F9E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22"/>
          <p:cNvSpPr/>
          <p:nvPr/>
        </p:nvSpPr>
        <p:spPr>
          <a:xfrm>
            <a:off x="7692031" y="74160"/>
            <a:ext cx="433067" cy="106200"/>
          </a:xfrm>
          <a:custGeom>
            <a:avLst/>
            <a:gdLst/>
            <a:ahLst/>
            <a:cxnLst/>
            <a:rect l="l" t="t" r="r" b="b"/>
            <a:pathLst>
              <a:path w="113" h="32">
                <a:moveTo>
                  <a:pt x="97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6" y="0"/>
                  <a:pt x="113" y="7"/>
                  <a:pt x="113" y="16"/>
                </a:cubicBezTo>
                <a:cubicBezTo>
                  <a:pt x="113" y="25"/>
                  <a:pt x="106" y="32"/>
                  <a:pt x="97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CustomShape 23"/>
          <p:cNvSpPr/>
          <p:nvPr/>
        </p:nvSpPr>
        <p:spPr>
          <a:xfrm>
            <a:off x="8235968" y="74160"/>
            <a:ext cx="357043" cy="106200"/>
          </a:xfrm>
          <a:custGeom>
            <a:avLst/>
            <a:gdLst/>
            <a:ahLst/>
            <a:cxnLst/>
            <a:rect l="l" t="t" r="r" b="b"/>
            <a:pathLst>
              <a:path w="93" h="32">
                <a:moveTo>
                  <a:pt x="7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85" y="0"/>
                  <a:pt x="93" y="7"/>
                  <a:pt x="93" y="16"/>
                </a:cubicBezTo>
                <a:cubicBezTo>
                  <a:pt x="93" y="25"/>
                  <a:pt x="85" y="32"/>
                  <a:pt x="76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CustomShape 24"/>
          <p:cNvSpPr/>
          <p:nvPr/>
        </p:nvSpPr>
        <p:spPr>
          <a:xfrm>
            <a:off x="8704330" y="74160"/>
            <a:ext cx="228978" cy="106200"/>
          </a:xfrm>
          <a:custGeom>
            <a:avLst/>
            <a:gdLst/>
            <a:ahLst/>
            <a:cxnLst/>
            <a:rect l="l" t="t" r="r" b="b"/>
            <a:pathLst>
              <a:path w="60" h="32">
                <a:moveTo>
                  <a:pt x="4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3" y="0"/>
                  <a:pt x="60" y="7"/>
                  <a:pt x="60" y="16"/>
                </a:cubicBezTo>
                <a:cubicBezTo>
                  <a:pt x="60" y="25"/>
                  <a:pt x="53" y="32"/>
                  <a:pt x="44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CustomShape 25"/>
          <p:cNvSpPr/>
          <p:nvPr/>
        </p:nvSpPr>
        <p:spPr>
          <a:xfrm>
            <a:off x="9042820" y="74160"/>
            <a:ext cx="4396286" cy="11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26"/>
          <p:cNvSpPr/>
          <p:nvPr/>
        </p:nvSpPr>
        <p:spPr>
          <a:xfrm>
            <a:off x="9042820" y="74160"/>
            <a:ext cx="136663" cy="106200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CustomShape 27"/>
          <p:cNvSpPr/>
          <p:nvPr/>
        </p:nvSpPr>
        <p:spPr>
          <a:xfrm>
            <a:off x="9292160" y="74160"/>
            <a:ext cx="276041" cy="106200"/>
          </a:xfrm>
          <a:custGeom>
            <a:avLst/>
            <a:gdLst/>
            <a:ahLst/>
            <a:cxnLst/>
            <a:rect l="l" t="t" r="r" b="b"/>
            <a:pathLst>
              <a:path w="72" h="32">
                <a:moveTo>
                  <a:pt x="56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65" y="0"/>
                  <a:pt x="72" y="7"/>
                  <a:pt x="72" y="16"/>
                </a:cubicBezTo>
                <a:cubicBezTo>
                  <a:pt x="72" y="25"/>
                  <a:pt x="65" y="32"/>
                  <a:pt x="56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28"/>
          <p:cNvSpPr/>
          <p:nvPr/>
        </p:nvSpPr>
        <p:spPr>
          <a:xfrm>
            <a:off x="9679071" y="74160"/>
            <a:ext cx="429899" cy="106200"/>
          </a:xfrm>
          <a:custGeom>
            <a:avLst/>
            <a:gdLst/>
            <a:ahLst/>
            <a:cxnLst/>
            <a:rect l="l" t="t" r="r" b="b"/>
            <a:pathLst>
              <a:path w="112" h="32">
                <a:moveTo>
                  <a:pt x="9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105" y="0"/>
                  <a:pt x="112" y="7"/>
                  <a:pt x="112" y="16"/>
                </a:cubicBezTo>
                <a:cubicBezTo>
                  <a:pt x="112" y="25"/>
                  <a:pt x="105" y="32"/>
                  <a:pt x="96" y="32"/>
                </a:cubicBezTo>
                <a:close/>
              </a:path>
            </a:pathLst>
          </a:custGeom>
          <a:solidFill>
            <a:srgbClr val="7D368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29"/>
          <p:cNvSpPr/>
          <p:nvPr/>
        </p:nvSpPr>
        <p:spPr>
          <a:xfrm>
            <a:off x="10219838" y="74160"/>
            <a:ext cx="259750" cy="106200"/>
          </a:xfrm>
          <a:custGeom>
            <a:avLst/>
            <a:gdLst/>
            <a:ahLst/>
            <a:cxnLst/>
            <a:rect l="l" t="t" r="r" b="b"/>
            <a:pathLst>
              <a:path w="68" h="32">
                <a:moveTo>
                  <a:pt x="51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60" y="0"/>
                  <a:pt x="68" y="7"/>
                  <a:pt x="68" y="16"/>
                </a:cubicBezTo>
                <a:cubicBezTo>
                  <a:pt x="68" y="25"/>
                  <a:pt x="60" y="32"/>
                  <a:pt x="51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30"/>
          <p:cNvSpPr/>
          <p:nvPr/>
        </p:nvSpPr>
        <p:spPr>
          <a:xfrm>
            <a:off x="10589100" y="74160"/>
            <a:ext cx="209519" cy="106200"/>
          </a:xfrm>
          <a:custGeom>
            <a:avLst/>
            <a:gdLst/>
            <a:ahLst/>
            <a:cxnLst/>
            <a:rect l="l" t="t" r="r" b="b"/>
            <a:pathLst>
              <a:path w="55" h="32">
                <a:moveTo>
                  <a:pt x="39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8" y="0"/>
                  <a:pt x="55" y="7"/>
                  <a:pt x="55" y="16"/>
                </a:cubicBezTo>
                <a:cubicBezTo>
                  <a:pt x="55" y="25"/>
                  <a:pt x="48" y="32"/>
                  <a:pt x="39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5" name="CustomShape 31"/>
          <p:cNvSpPr/>
          <p:nvPr/>
        </p:nvSpPr>
        <p:spPr>
          <a:xfrm>
            <a:off x="10911752" y="74160"/>
            <a:ext cx="574255" cy="106200"/>
          </a:xfrm>
          <a:custGeom>
            <a:avLst/>
            <a:gdLst/>
            <a:ahLst/>
            <a:cxnLst/>
            <a:rect l="l" t="t" r="r" b="b"/>
            <a:pathLst>
              <a:path w="150" h="32">
                <a:moveTo>
                  <a:pt x="13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43" y="0"/>
                  <a:pt x="150" y="7"/>
                  <a:pt x="150" y="16"/>
                </a:cubicBezTo>
                <a:cubicBezTo>
                  <a:pt x="150" y="25"/>
                  <a:pt x="143" y="32"/>
                  <a:pt x="134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CustomShape 32"/>
          <p:cNvSpPr/>
          <p:nvPr/>
        </p:nvSpPr>
        <p:spPr>
          <a:xfrm>
            <a:off x="11598233" y="74160"/>
            <a:ext cx="136663" cy="106200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33"/>
          <p:cNvSpPr/>
          <p:nvPr/>
        </p:nvSpPr>
        <p:spPr>
          <a:xfrm>
            <a:off x="11847574" y="74160"/>
            <a:ext cx="240291" cy="106200"/>
          </a:xfrm>
          <a:custGeom>
            <a:avLst/>
            <a:gdLst/>
            <a:ahLst/>
            <a:cxnLst/>
            <a:rect l="l" t="t" r="r" b="b"/>
            <a:pathLst>
              <a:path w="63" h="32">
                <a:moveTo>
                  <a:pt x="4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6" y="0"/>
                  <a:pt x="63" y="7"/>
                  <a:pt x="63" y="16"/>
                </a:cubicBezTo>
                <a:cubicBezTo>
                  <a:pt x="63" y="25"/>
                  <a:pt x="56" y="32"/>
                  <a:pt x="47" y="32"/>
                </a:cubicBezTo>
                <a:close/>
              </a:path>
            </a:pathLst>
          </a:custGeom>
          <a:solidFill>
            <a:srgbClr val="6F9E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CustomShape 34"/>
          <p:cNvSpPr/>
          <p:nvPr/>
        </p:nvSpPr>
        <p:spPr>
          <a:xfrm>
            <a:off x="12200999" y="74160"/>
            <a:ext cx="433067" cy="106200"/>
          </a:xfrm>
          <a:custGeom>
            <a:avLst/>
            <a:gdLst/>
            <a:ahLst/>
            <a:cxnLst/>
            <a:rect l="l" t="t" r="r" b="b"/>
            <a:pathLst>
              <a:path w="113" h="32">
                <a:moveTo>
                  <a:pt x="97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6" y="0"/>
                  <a:pt x="113" y="7"/>
                  <a:pt x="113" y="16"/>
                </a:cubicBezTo>
                <a:cubicBezTo>
                  <a:pt x="113" y="25"/>
                  <a:pt x="106" y="32"/>
                  <a:pt x="97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35"/>
          <p:cNvSpPr/>
          <p:nvPr/>
        </p:nvSpPr>
        <p:spPr>
          <a:xfrm>
            <a:off x="12744933" y="74160"/>
            <a:ext cx="357043" cy="106200"/>
          </a:xfrm>
          <a:custGeom>
            <a:avLst/>
            <a:gdLst/>
            <a:ahLst/>
            <a:cxnLst/>
            <a:rect l="l" t="t" r="r" b="b"/>
            <a:pathLst>
              <a:path w="93" h="32">
                <a:moveTo>
                  <a:pt x="7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85" y="0"/>
                  <a:pt x="93" y="7"/>
                  <a:pt x="93" y="16"/>
                </a:cubicBezTo>
                <a:cubicBezTo>
                  <a:pt x="93" y="25"/>
                  <a:pt x="85" y="32"/>
                  <a:pt x="76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36"/>
          <p:cNvSpPr/>
          <p:nvPr/>
        </p:nvSpPr>
        <p:spPr>
          <a:xfrm>
            <a:off x="13212842" y="74160"/>
            <a:ext cx="228978" cy="106200"/>
          </a:xfrm>
          <a:custGeom>
            <a:avLst/>
            <a:gdLst/>
            <a:ahLst/>
            <a:cxnLst/>
            <a:rect l="l" t="t" r="r" b="b"/>
            <a:pathLst>
              <a:path w="60" h="32">
                <a:moveTo>
                  <a:pt x="4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3" y="0"/>
                  <a:pt x="60" y="7"/>
                  <a:pt x="60" y="16"/>
                </a:cubicBezTo>
                <a:cubicBezTo>
                  <a:pt x="60" y="25"/>
                  <a:pt x="53" y="32"/>
                  <a:pt x="44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PlaceHolder 37"/>
          <p:cNvSpPr>
            <a:spLocks noGrp="1"/>
          </p:cNvSpPr>
          <p:nvPr>
            <p:ph type="title"/>
          </p:nvPr>
        </p:nvSpPr>
        <p:spPr>
          <a:xfrm>
            <a:off x="671548" y="301320"/>
            <a:ext cx="12095104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5531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272" name="PlaceHolder 38"/>
          <p:cNvSpPr>
            <a:spLocks noGrp="1"/>
          </p:cNvSpPr>
          <p:nvPr>
            <p:ph type="body"/>
          </p:nvPr>
        </p:nvSpPr>
        <p:spPr>
          <a:xfrm>
            <a:off x="671548" y="1768680"/>
            <a:ext cx="12095104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022" b="0" strike="noStrike" spc="-1">
                <a:latin typeface="Arial"/>
              </a:rPr>
              <a:t>Cliquez pour éditer le format du plan de texte</a:t>
            </a:r>
          </a:p>
          <a:p>
            <a:pPr marL="1086066" lvl="1" indent="-407274">
              <a:spcBef>
                <a:spcPts val="1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3521" b="0" strike="noStrike" spc="-1">
                <a:latin typeface="Arial"/>
              </a:rPr>
              <a:t>Second niveau de plan</a:t>
            </a:r>
          </a:p>
          <a:p>
            <a:pPr marL="1629098" lvl="2" indent="-362022">
              <a:spcBef>
                <a:spcPts val="106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017" b="0" strike="noStrike" spc="-1">
                <a:latin typeface="Arial"/>
              </a:rPr>
              <a:t>Troisième niveau de plan</a:t>
            </a:r>
          </a:p>
          <a:p>
            <a:pPr marL="2172131" lvl="3" indent="-271516">
              <a:spcBef>
                <a:spcPts val="71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514" b="0" strike="noStrike" spc="-1">
                <a:latin typeface="Arial"/>
              </a:rPr>
              <a:t>Quatrième niveau de plan</a:t>
            </a:r>
          </a:p>
          <a:p>
            <a:pPr marL="2715164" lvl="4" indent="-271516">
              <a:spcBef>
                <a:spcPts val="35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14" b="0" strike="noStrike" spc="-1">
                <a:latin typeface="Arial"/>
              </a:rPr>
              <a:t>Cinquième niveau de plan</a:t>
            </a:r>
          </a:p>
          <a:p>
            <a:pPr marL="3258196" lvl="5" indent="-271516">
              <a:spcBef>
                <a:spcPts val="35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14" b="0" strike="noStrike" spc="-1">
                <a:latin typeface="Arial"/>
              </a:rPr>
              <a:t>Sixième niveau de plan</a:t>
            </a:r>
          </a:p>
          <a:p>
            <a:pPr marL="3801230" lvl="6" indent="-271516">
              <a:spcBef>
                <a:spcPts val="35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14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1149420" rtl="0" eaLnBrk="1" latinLnBrk="0" hangingPunct="1">
        <a:lnSpc>
          <a:spcPct val="90000"/>
        </a:lnSpc>
        <a:spcBef>
          <a:spcPct val="0"/>
        </a:spcBef>
        <a:buNone/>
        <a:defRPr sz="55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3024" indent="-407268" algn="l" defTabSz="1149420" rtl="0" eaLnBrk="1" latinLnBrk="0" hangingPunct="1">
        <a:lnSpc>
          <a:spcPct val="90000"/>
        </a:lnSpc>
        <a:spcBef>
          <a:spcPts val="1781"/>
        </a:spcBef>
        <a:buClr>
          <a:srgbClr val="000000"/>
        </a:buClr>
        <a:buSzPct val="45000"/>
        <a:buFont typeface="Wingdings" charset="2"/>
        <a:buChar char=""/>
        <a:defRPr sz="3521" kern="1200">
          <a:solidFill>
            <a:schemeClr val="tx1"/>
          </a:solidFill>
          <a:latin typeface="+mn-lt"/>
          <a:ea typeface="+mn-ea"/>
          <a:cs typeface="+mn-cs"/>
        </a:defRPr>
      </a:lvl1pPr>
      <a:lvl2pPr marL="862064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3017" kern="1200">
          <a:solidFill>
            <a:schemeClr val="tx1"/>
          </a:solidFill>
          <a:latin typeface="+mn-lt"/>
          <a:ea typeface="+mn-ea"/>
          <a:cs typeface="+mn-cs"/>
        </a:defRPr>
      </a:lvl2pPr>
      <a:lvl3pPr marL="1436774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3pPr>
      <a:lvl4pPr marL="2011484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586193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3160902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735613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310322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885033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70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420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12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883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54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25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2968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767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Image 3"/>
          <p:cNvPicPr/>
          <p:nvPr/>
        </p:nvPicPr>
        <p:blipFill>
          <a:blip r:embed="rId15"/>
          <a:stretch/>
        </p:blipFill>
        <p:spPr>
          <a:xfrm>
            <a:off x="11264722" y="6957720"/>
            <a:ext cx="1278385" cy="362520"/>
          </a:xfrm>
          <a:prstGeom prst="rect">
            <a:avLst/>
          </a:prstGeom>
          <a:ln>
            <a:noFill/>
          </a:ln>
        </p:spPr>
      </p:pic>
      <p:sp>
        <p:nvSpPr>
          <p:cNvPr id="666" name="PlaceHolder 34"/>
          <p:cNvSpPr>
            <a:spLocks noGrp="1"/>
          </p:cNvSpPr>
          <p:nvPr>
            <p:ph type="title"/>
          </p:nvPr>
        </p:nvSpPr>
        <p:spPr>
          <a:xfrm>
            <a:off x="671548" y="301320"/>
            <a:ext cx="12095104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5531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667" name="PlaceHolder 35"/>
          <p:cNvSpPr>
            <a:spLocks noGrp="1"/>
          </p:cNvSpPr>
          <p:nvPr>
            <p:ph type="body"/>
          </p:nvPr>
        </p:nvSpPr>
        <p:spPr>
          <a:xfrm>
            <a:off x="671548" y="1768680"/>
            <a:ext cx="12095104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022" b="0" strike="noStrike" spc="-1">
                <a:latin typeface="Arial"/>
              </a:rPr>
              <a:t>Cliquez pour éditer le format du plan de texte</a:t>
            </a:r>
          </a:p>
          <a:p>
            <a:pPr marL="1086066" lvl="1" indent="-407274">
              <a:spcBef>
                <a:spcPts val="1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3521" b="0" strike="noStrike" spc="-1">
                <a:latin typeface="Arial"/>
              </a:rPr>
              <a:t>Second niveau de plan</a:t>
            </a:r>
          </a:p>
          <a:p>
            <a:pPr marL="1629098" lvl="2" indent="-362022">
              <a:spcBef>
                <a:spcPts val="106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017" b="0" strike="noStrike" spc="-1">
                <a:latin typeface="Arial"/>
              </a:rPr>
              <a:t>Troisième niveau de plan</a:t>
            </a:r>
          </a:p>
          <a:p>
            <a:pPr marL="2172131" lvl="3" indent="-271516">
              <a:spcBef>
                <a:spcPts val="71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514" b="0" strike="noStrike" spc="-1">
                <a:latin typeface="Arial"/>
              </a:rPr>
              <a:t>Quatrième niveau de plan</a:t>
            </a:r>
          </a:p>
          <a:p>
            <a:pPr marL="2715164" lvl="4" indent="-271516">
              <a:spcBef>
                <a:spcPts val="35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14" b="0" strike="noStrike" spc="-1">
                <a:latin typeface="Arial"/>
              </a:rPr>
              <a:t>Cinquième niveau de plan</a:t>
            </a:r>
          </a:p>
          <a:p>
            <a:pPr marL="3258196" lvl="5" indent="-271516">
              <a:spcBef>
                <a:spcPts val="35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14" b="0" strike="noStrike" spc="-1">
                <a:latin typeface="Arial"/>
              </a:rPr>
              <a:t>Sixième niveau de plan</a:t>
            </a:r>
          </a:p>
          <a:p>
            <a:pPr marL="3801230" lvl="6" indent="-271516">
              <a:spcBef>
                <a:spcPts val="35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14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1149420" rtl="0" eaLnBrk="1" latinLnBrk="0" hangingPunct="1">
        <a:lnSpc>
          <a:spcPct val="90000"/>
        </a:lnSpc>
        <a:spcBef>
          <a:spcPct val="0"/>
        </a:spcBef>
        <a:buNone/>
        <a:defRPr sz="55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3024" indent="-407268" algn="l" defTabSz="1149420" rtl="0" eaLnBrk="1" latinLnBrk="0" hangingPunct="1">
        <a:lnSpc>
          <a:spcPct val="90000"/>
        </a:lnSpc>
        <a:spcBef>
          <a:spcPts val="1781"/>
        </a:spcBef>
        <a:buClr>
          <a:srgbClr val="000000"/>
        </a:buClr>
        <a:buSzPct val="45000"/>
        <a:buFont typeface="Wingdings" charset="2"/>
        <a:buChar char=""/>
        <a:defRPr sz="3521" kern="1200">
          <a:solidFill>
            <a:schemeClr val="tx1"/>
          </a:solidFill>
          <a:latin typeface="+mn-lt"/>
          <a:ea typeface="+mn-ea"/>
          <a:cs typeface="+mn-cs"/>
        </a:defRPr>
      </a:lvl1pPr>
      <a:lvl2pPr marL="862064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3017" kern="1200">
          <a:solidFill>
            <a:schemeClr val="tx1"/>
          </a:solidFill>
          <a:latin typeface="+mn-lt"/>
          <a:ea typeface="+mn-ea"/>
          <a:cs typeface="+mn-cs"/>
        </a:defRPr>
      </a:lvl2pPr>
      <a:lvl3pPr marL="1436774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3pPr>
      <a:lvl4pPr marL="2011484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586193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3160902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735613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310322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885033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70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420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12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883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54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25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2968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767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 3"/>
          <p:cNvPicPr/>
          <p:nvPr/>
        </p:nvPicPr>
        <p:blipFill>
          <a:blip r:embed="rId14"/>
          <a:stretch/>
        </p:blipFill>
        <p:spPr>
          <a:xfrm>
            <a:off x="11264719" y="6957721"/>
            <a:ext cx="1278385" cy="362520"/>
          </a:xfrm>
          <a:prstGeom prst="rect">
            <a:avLst/>
          </a:prstGeom>
          <a:ln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1" y="0"/>
            <a:ext cx="13438652" cy="7558920"/>
          </a:xfrm>
          <a:prstGeom prst="rect">
            <a:avLst/>
          </a:prstGeom>
          <a:solidFill>
            <a:srgbClr val="230021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2"/>
          <p:cNvSpPr/>
          <p:nvPr/>
        </p:nvSpPr>
        <p:spPr>
          <a:xfrm rot="5400000">
            <a:off x="6618717" y="184593"/>
            <a:ext cx="204840" cy="95936"/>
          </a:xfrm>
          <a:custGeom>
            <a:avLst/>
            <a:gdLst/>
            <a:ahLst/>
            <a:cxnLst/>
            <a:rect l="l" t="t" r="r" b="b"/>
            <a:pathLst>
              <a:path w="93" h="32">
                <a:moveTo>
                  <a:pt x="7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85" y="0"/>
                  <a:pt x="93" y="7"/>
                  <a:pt x="93" y="16"/>
                </a:cubicBezTo>
                <a:cubicBezTo>
                  <a:pt x="93" y="25"/>
                  <a:pt x="85" y="32"/>
                  <a:pt x="76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3"/>
          <p:cNvSpPr/>
          <p:nvPr/>
        </p:nvSpPr>
        <p:spPr>
          <a:xfrm rot="5400000">
            <a:off x="6655437" y="416793"/>
            <a:ext cx="131400" cy="95936"/>
          </a:xfrm>
          <a:custGeom>
            <a:avLst/>
            <a:gdLst/>
            <a:ahLst/>
            <a:cxnLst/>
            <a:rect l="l" t="t" r="r" b="b"/>
            <a:pathLst>
              <a:path w="60" h="32">
                <a:moveTo>
                  <a:pt x="4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3" y="0"/>
                  <a:pt x="60" y="7"/>
                  <a:pt x="60" y="16"/>
                </a:cubicBezTo>
                <a:cubicBezTo>
                  <a:pt x="60" y="25"/>
                  <a:pt x="53" y="32"/>
                  <a:pt x="44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4"/>
          <p:cNvSpPr/>
          <p:nvPr/>
        </p:nvSpPr>
        <p:spPr>
          <a:xfrm rot="5400000">
            <a:off x="6682123" y="6797073"/>
            <a:ext cx="78480" cy="95936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E7344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5"/>
          <p:cNvSpPr/>
          <p:nvPr/>
        </p:nvSpPr>
        <p:spPr>
          <a:xfrm rot="5400000">
            <a:off x="6642163" y="6980313"/>
            <a:ext cx="158400" cy="95936"/>
          </a:xfrm>
          <a:custGeom>
            <a:avLst/>
            <a:gdLst/>
            <a:ahLst/>
            <a:cxnLst/>
            <a:rect l="l" t="t" r="r" b="b"/>
            <a:pathLst>
              <a:path w="72" h="32">
                <a:moveTo>
                  <a:pt x="56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65" y="0"/>
                  <a:pt x="72" y="7"/>
                  <a:pt x="72" y="16"/>
                </a:cubicBezTo>
                <a:cubicBezTo>
                  <a:pt x="72" y="25"/>
                  <a:pt x="65" y="32"/>
                  <a:pt x="56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6"/>
          <p:cNvSpPr/>
          <p:nvPr/>
        </p:nvSpPr>
        <p:spPr>
          <a:xfrm rot="5400000">
            <a:off x="6597837" y="7246713"/>
            <a:ext cx="246600" cy="95936"/>
          </a:xfrm>
          <a:custGeom>
            <a:avLst/>
            <a:gdLst/>
            <a:ahLst/>
            <a:cxnLst/>
            <a:rect l="l" t="t" r="r" b="b"/>
            <a:pathLst>
              <a:path w="112" h="32">
                <a:moveTo>
                  <a:pt x="9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105" y="0"/>
                  <a:pt x="112" y="7"/>
                  <a:pt x="112" y="16"/>
                </a:cubicBezTo>
                <a:cubicBezTo>
                  <a:pt x="112" y="25"/>
                  <a:pt x="105" y="32"/>
                  <a:pt x="96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PlaceHolder 7"/>
          <p:cNvSpPr>
            <a:spLocks noGrp="1"/>
          </p:cNvSpPr>
          <p:nvPr>
            <p:ph type="title"/>
          </p:nvPr>
        </p:nvSpPr>
        <p:spPr>
          <a:xfrm>
            <a:off x="678789" y="682200"/>
            <a:ext cx="12095104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solidFill>
                  <a:srgbClr val="FFFFFF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94" name="PlaceHolder 8"/>
          <p:cNvSpPr>
            <a:spLocks noGrp="1"/>
          </p:cNvSpPr>
          <p:nvPr>
            <p:ph type="body"/>
          </p:nvPr>
        </p:nvSpPr>
        <p:spPr>
          <a:xfrm>
            <a:off x="678789" y="2160000"/>
            <a:ext cx="12095104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FFFFFF"/>
                </a:solidFill>
                <a:latin typeface="Arial"/>
              </a:rPr>
              <a:t>Cliquez pour éditer le format du plan de texte</a:t>
            </a:r>
          </a:p>
          <a:p>
            <a:pPr marL="864084" lvl="1" indent="-324032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FFFFFF"/>
                </a:solidFill>
                <a:latin typeface="Arial"/>
              </a:rPr>
              <a:t>Second niveau de plan</a:t>
            </a:r>
          </a:p>
          <a:p>
            <a:pPr marL="1296126" lvl="2" indent="-288028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FFFFFF"/>
                </a:solidFill>
                <a:latin typeface="Arial"/>
              </a:rPr>
              <a:t>Troisième niveau de plan</a:t>
            </a:r>
          </a:p>
          <a:p>
            <a:pPr marL="1728168" lvl="3" indent="-216021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FFFFFF"/>
                </a:solidFill>
                <a:latin typeface="Arial"/>
              </a:rPr>
              <a:t>Quatrième niveau de plan</a:t>
            </a:r>
          </a:p>
          <a:p>
            <a:pPr marL="2160210" lvl="4" indent="-21602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latin typeface="Arial"/>
              </a:rPr>
              <a:t>Cinquième niveau de plan</a:t>
            </a:r>
          </a:p>
          <a:p>
            <a:pPr marL="2592252" lvl="5" indent="-21602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latin typeface="Arial"/>
              </a:rPr>
              <a:t>Sixième niveau de plan</a:t>
            </a:r>
          </a:p>
          <a:p>
            <a:pPr marL="3024294" lvl="6" indent="-21602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latin typeface="Arial"/>
              </a:rPr>
              <a:t>Septième niveau de plan</a:t>
            </a:r>
          </a:p>
        </p:txBody>
      </p:sp>
    </p:spTree>
    <p:extLst>
      <p:ext uri="{BB962C8B-B14F-4D97-AF65-F5344CB8AC3E}">
        <p14:creationId xmlns:p14="http://schemas.microsoft.com/office/powerpoint/2010/main" val="193750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txStyles>
    <p:titleStyle>
      <a:lvl1pPr algn="l" defTabSz="9144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8118" indent="-178589" algn="l" defTabSz="914489" rtl="0" eaLnBrk="1" latinLnBrk="0" hangingPunct="1">
        <a:lnSpc>
          <a:spcPct val="90000"/>
        </a:lnSpc>
        <a:spcBef>
          <a:spcPts val="781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67" indent="-228622" algn="l" defTabSz="9144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111" indent="-228622" algn="l" defTabSz="9144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56" indent="-228622" algn="l" defTabSz="9144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600" indent="-228622" algn="l" defTabSz="9144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44" indent="-228622" algn="l" defTabSz="9144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89" indent="-228622" algn="l" defTabSz="9144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334" indent="-228622" algn="l" defTabSz="9144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78" indent="-228622" algn="l" defTabSz="9144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5" algn="l" defTabSz="9144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9" algn="l" defTabSz="9144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3" algn="l" defTabSz="9144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78" algn="l" defTabSz="9144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2" algn="l" defTabSz="9144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67" algn="l" defTabSz="9144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11" algn="l" defTabSz="9144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56" algn="l" defTabSz="9144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0" name="Image 293"/>
          <p:cNvPicPr/>
          <p:nvPr/>
        </p:nvPicPr>
        <p:blipFill>
          <a:blip r:embed="rId14"/>
          <a:stretch/>
        </p:blipFill>
        <p:spPr>
          <a:xfrm>
            <a:off x="452" y="0"/>
            <a:ext cx="453" cy="360"/>
          </a:xfrm>
          <a:prstGeom prst="rect">
            <a:avLst/>
          </a:prstGeom>
          <a:ln>
            <a:noFill/>
          </a:ln>
        </p:spPr>
      </p:pic>
      <p:pic>
        <p:nvPicPr>
          <p:cNvPr id="1761" name="Image 287"/>
          <p:cNvPicPr/>
          <p:nvPr/>
        </p:nvPicPr>
        <p:blipFill>
          <a:blip r:embed="rId14"/>
          <a:stretch/>
        </p:blipFill>
        <p:spPr>
          <a:xfrm>
            <a:off x="452" y="0"/>
            <a:ext cx="453" cy="360"/>
          </a:xfrm>
          <a:prstGeom prst="rect">
            <a:avLst/>
          </a:prstGeom>
          <a:ln>
            <a:noFill/>
          </a:ln>
        </p:spPr>
      </p:pic>
      <p:pic>
        <p:nvPicPr>
          <p:cNvPr id="1762" name="Google Shape;11;p18"/>
          <p:cNvPicPr/>
          <p:nvPr/>
        </p:nvPicPr>
        <p:blipFill>
          <a:blip r:embed="rId15"/>
          <a:stretch/>
        </p:blipFill>
        <p:spPr>
          <a:xfrm>
            <a:off x="11264719" y="6957720"/>
            <a:ext cx="1277480" cy="361800"/>
          </a:xfrm>
          <a:prstGeom prst="rect">
            <a:avLst/>
          </a:prstGeom>
          <a:ln>
            <a:noFill/>
          </a:ln>
        </p:spPr>
      </p:pic>
      <p:grpSp>
        <p:nvGrpSpPr>
          <p:cNvPr id="1763" name="Group 1"/>
          <p:cNvGrpSpPr/>
          <p:nvPr/>
        </p:nvGrpSpPr>
        <p:grpSpPr>
          <a:xfrm>
            <a:off x="0" y="74160"/>
            <a:ext cx="4398549" cy="109440"/>
            <a:chOff x="0" y="74160"/>
            <a:chExt cx="3499200" cy="109440"/>
          </a:xfrm>
        </p:grpSpPr>
        <p:sp>
          <p:nvSpPr>
            <p:cNvPr id="1764" name="CustomShape 2"/>
            <p:cNvSpPr/>
            <p:nvPr/>
          </p:nvSpPr>
          <p:spPr>
            <a:xfrm>
              <a:off x="0" y="74160"/>
              <a:ext cx="3496680" cy="109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5" name="CustomShape 3"/>
            <p:cNvSpPr/>
            <p:nvPr/>
          </p:nvSpPr>
          <p:spPr>
            <a:xfrm>
              <a:off x="0" y="74160"/>
              <a:ext cx="108000" cy="105480"/>
            </a:xfrm>
            <a:custGeom>
              <a:avLst/>
              <a:gdLst/>
              <a:ahLst/>
              <a:cxnLst/>
              <a:rect l="l" t="t" r="r" b="b"/>
              <a:pathLst>
                <a:path w="36" h="32">
                  <a:moveTo>
                    <a:pt x="2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9" y="0"/>
                    <a:pt x="36" y="7"/>
                    <a:pt x="36" y="16"/>
                  </a:cubicBezTo>
                  <a:cubicBezTo>
                    <a:pt x="36" y="25"/>
                    <a:pt x="29" y="32"/>
                    <a:pt x="20" y="32"/>
                  </a:cubicBezTo>
                  <a:close/>
                </a:path>
              </a:pathLst>
            </a:custGeom>
            <a:solidFill>
              <a:srgbClr val="66B2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6" name="CustomShape 4"/>
            <p:cNvSpPr/>
            <p:nvPr/>
          </p:nvSpPr>
          <p:spPr>
            <a:xfrm>
              <a:off x="198360" y="74160"/>
              <a:ext cx="218880" cy="105480"/>
            </a:xfrm>
            <a:custGeom>
              <a:avLst/>
              <a:gdLst/>
              <a:ahLst/>
              <a:cxnLst/>
              <a:rect l="l" t="t" r="r" b="b"/>
              <a:pathLst>
                <a:path w="72" h="32">
                  <a:moveTo>
                    <a:pt x="56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5" y="0"/>
                    <a:pt x="72" y="7"/>
                    <a:pt x="72" y="16"/>
                  </a:cubicBezTo>
                  <a:cubicBezTo>
                    <a:pt x="72" y="25"/>
                    <a:pt x="65" y="32"/>
                    <a:pt x="56" y="32"/>
                  </a:cubicBezTo>
                  <a:close/>
                </a:path>
              </a:pathLst>
            </a:custGeom>
            <a:solidFill>
              <a:srgbClr val="8760A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7" name="CustomShape 5"/>
            <p:cNvSpPr/>
            <p:nvPr/>
          </p:nvSpPr>
          <p:spPr>
            <a:xfrm>
              <a:off x="506520" y="74160"/>
              <a:ext cx="341280" cy="105480"/>
            </a:xfrm>
            <a:custGeom>
              <a:avLst/>
              <a:gdLst/>
              <a:ahLst/>
              <a:cxnLst/>
              <a:rect l="l" t="t" r="r" b="b"/>
              <a:pathLst>
                <a:path w="112" h="32"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5" y="0"/>
                    <a:pt x="112" y="7"/>
                    <a:pt x="112" y="16"/>
                  </a:cubicBezTo>
                  <a:cubicBezTo>
                    <a:pt x="112" y="25"/>
                    <a:pt x="105" y="32"/>
                    <a:pt x="96" y="32"/>
                  </a:cubicBezTo>
                  <a:close/>
                </a:path>
              </a:pathLst>
            </a:custGeom>
            <a:solidFill>
              <a:srgbClr val="7D368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8" name="CustomShape 6"/>
            <p:cNvSpPr/>
            <p:nvPr/>
          </p:nvSpPr>
          <p:spPr>
            <a:xfrm>
              <a:off x="936720" y="74160"/>
              <a:ext cx="205920" cy="105480"/>
            </a:xfrm>
            <a:custGeom>
              <a:avLst/>
              <a:gdLst/>
              <a:ahLst/>
              <a:cxnLst/>
              <a:rect l="l" t="t" r="r" b="b"/>
              <a:pathLst>
                <a:path w="68" h="32">
                  <a:moveTo>
                    <a:pt x="51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0" y="0"/>
                    <a:pt x="68" y="7"/>
                    <a:pt x="68" y="16"/>
                  </a:cubicBezTo>
                  <a:cubicBezTo>
                    <a:pt x="68" y="25"/>
                    <a:pt x="60" y="32"/>
                    <a:pt x="51" y="32"/>
                  </a:cubicBezTo>
                  <a:close/>
                </a:path>
              </a:pathLst>
            </a:custGeom>
            <a:solidFill>
              <a:srgbClr val="8760A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9" name="CustomShape 7"/>
            <p:cNvSpPr/>
            <p:nvPr/>
          </p:nvSpPr>
          <p:spPr>
            <a:xfrm>
              <a:off x="1230480" y="74160"/>
              <a:ext cx="165960" cy="105480"/>
            </a:xfrm>
            <a:custGeom>
              <a:avLst/>
              <a:gdLst/>
              <a:ahLst/>
              <a:cxnLst/>
              <a:rect l="l" t="t" r="r" b="b"/>
              <a:pathLst>
                <a:path w="55" h="32">
                  <a:moveTo>
                    <a:pt x="39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8" y="0"/>
                    <a:pt x="55" y="7"/>
                    <a:pt x="55" y="16"/>
                  </a:cubicBezTo>
                  <a:cubicBezTo>
                    <a:pt x="55" y="25"/>
                    <a:pt x="48" y="32"/>
                    <a:pt x="39" y="32"/>
                  </a:cubicBezTo>
                  <a:close/>
                </a:path>
              </a:pathLst>
            </a:custGeom>
            <a:solidFill>
              <a:srgbClr val="843F8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0" name="CustomShape 8"/>
            <p:cNvSpPr/>
            <p:nvPr/>
          </p:nvSpPr>
          <p:spPr>
            <a:xfrm>
              <a:off x="1486800" y="74160"/>
              <a:ext cx="456120" cy="105480"/>
            </a:xfrm>
            <a:custGeom>
              <a:avLst/>
              <a:gdLst/>
              <a:ahLst/>
              <a:cxnLst/>
              <a:rect l="l" t="t" r="r" b="b"/>
              <a:pathLst>
                <a:path w="150" h="32">
                  <a:moveTo>
                    <a:pt x="134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43" y="0"/>
                    <a:pt x="150" y="7"/>
                    <a:pt x="150" y="16"/>
                  </a:cubicBezTo>
                  <a:cubicBezTo>
                    <a:pt x="150" y="25"/>
                    <a:pt x="143" y="32"/>
                    <a:pt x="134" y="32"/>
                  </a:cubicBezTo>
                  <a:close/>
                </a:path>
              </a:pathLst>
            </a:custGeom>
            <a:solidFill>
              <a:srgbClr val="843F8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1" name="CustomShape 9"/>
            <p:cNvSpPr/>
            <p:nvPr/>
          </p:nvSpPr>
          <p:spPr>
            <a:xfrm>
              <a:off x="2033280" y="74160"/>
              <a:ext cx="108000" cy="105480"/>
            </a:xfrm>
            <a:custGeom>
              <a:avLst/>
              <a:gdLst/>
              <a:ahLst/>
              <a:cxnLst/>
              <a:rect l="l" t="t" r="r" b="b"/>
              <a:pathLst>
                <a:path w="36" h="32">
                  <a:moveTo>
                    <a:pt x="2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9" y="0"/>
                    <a:pt x="36" y="7"/>
                    <a:pt x="36" y="16"/>
                  </a:cubicBezTo>
                  <a:cubicBezTo>
                    <a:pt x="36" y="25"/>
                    <a:pt x="29" y="32"/>
                    <a:pt x="20" y="32"/>
                  </a:cubicBezTo>
                  <a:close/>
                </a:path>
              </a:pathLst>
            </a:custGeom>
            <a:solidFill>
              <a:srgbClr val="66B2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2" name="CustomShape 10"/>
            <p:cNvSpPr/>
            <p:nvPr/>
          </p:nvSpPr>
          <p:spPr>
            <a:xfrm>
              <a:off x="2231640" y="74160"/>
              <a:ext cx="190440" cy="105480"/>
            </a:xfrm>
            <a:custGeom>
              <a:avLst/>
              <a:gdLst/>
              <a:ahLst/>
              <a:cxnLst/>
              <a:rect l="l" t="t" r="r" b="b"/>
              <a:pathLst>
                <a:path w="63" h="32">
                  <a:moveTo>
                    <a:pt x="47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6" y="0"/>
                    <a:pt x="63" y="7"/>
                    <a:pt x="63" y="16"/>
                  </a:cubicBezTo>
                  <a:cubicBezTo>
                    <a:pt x="63" y="25"/>
                    <a:pt x="56" y="32"/>
                    <a:pt x="47" y="32"/>
                  </a:cubicBezTo>
                  <a:close/>
                </a:path>
              </a:pathLst>
            </a:custGeom>
            <a:solidFill>
              <a:srgbClr val="6F9ED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3" name="CustomShape 11"/>
            <p:cNvSpPr/>
            <p:nvPr/>
          </p:nvSpPr>
          <p:spPr>
            <a:xfrm>
              <a:off x="2512440" y="74160"/>
              <a:ext cx="343800" cy="105480"/>
            </a:xfrm>
            <a:custGeom>
              <a:avLst/>
              <a:gdLst/>
              <a:ahLst/>
              <a:cxnLst/>
              <a:rect l="l" t="t" r="r" b="b"/>
              <a:pathLst>
                <a:path w="113" h="32">
                  <a:moveTo>
                    <a:pt x="97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3" y="7"/>
                    <a:pt x="113" y="16"/>
                  </a:cubicBezTo>
                  <a:cubicBezTo>
                    <a:pt x="113" y="25"/>
                    <a:pt x="106" y="32"/>
                    <a:pt x="97" y="32"/>
                  </a:cubicBezTo>
                  <a:close/>
                </a:path>
              </a:pathLst>
            </a:custGeom>
            <a:solidFill>
              <a:srgbClr val="8760A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4" name="CustomShape 12"/>
            <p:cNvSpPr/>
            <p:nvPr/>
          </p:nvSpPr>
          <p:spPr>
            <a:xfrm>
              <a:off x="2945520" y="74160"/>
              <a:ext cx="283320" cy="105480"/>
            </a:xfrm>
            <a:custGeom>
              <a:avLst/>
              <a:gdLst/>
              <a:ahLst/>
              <a:cxnLst/>
              <a:rect l="l" t="t" r="r" b="b"/>
              <a:pathLst>
                <a:path w="93" h="32">
                  <a:moveTo>
                    <a:pt x="7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5" y="0"/>
                    <a:pt x="93" y="7"/>
                    <a:pt x="93" y="16"/>
                  </a:cubicBezTo>
                  <a:cubicBezTo>
                    <a:pt x="93" y="25"/>
                    <a:pt x="85" y="32"/>
                    <a:pt x="76" y="32"/>
                  </a:cubicBezTo>
                  <a:close/>
                </a:path>
              </a:pathLst>
            </a:custGeom>
            <a:solidFill>
              <a:srgbClr val="843F8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5" name="CustomShape 13"/>
            <p:cNvSpPr/>
            <p:nvPr/>
          </p:nvSpPr>
          <p:spPr>
            <a:xfrm>
              <a:off x="3317760" y="74160"/>
              <a:ext cx="181440" cy="105480"/>
            </a:xfrm>
            <a:custGeom>
              <a:avLst/>
              <a:gdLst/>
              <a:ahLst/>
              <a:cxnLst/>
              <a:rect l="l" t="t" r="r" b="b"/>
              <a:pathLst>
                <a:path w="60" h="32">
                  <a:moveTo>
                    <a:pt x="44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3" y="0"/>
                    <a:pt x="60" y="7"/>
                    <a:pt x="60" y="16"/>
                  </a:cubicBezTo>
                  <a:cubicBezTo>
                    <a:pt x="60" y="25"/>
                    <a:pt x="53" y="32"/>
                    <a:pt x="44" y="32"/>
                  </a:cubicBezTo>
                  <a:close/>
                </a:path>
              </a:pathLst>
            </a:custGeom>
            <a:solidFill>
              <a:srgbClr val="66B2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776" name="Group 14"/>
          <p:cNvGrpSpPr/>
          <p:nvPr/>
        </p:nvGrpSpPr>
        <p:grpSpPr>
          <a:xfrm>
            <a:off x="4533854" y="74160"/>
            <a:ext cx="4398549" cy="109440"/>
            <a:chOff x="3606840" y="74160"/>
            <a:chExt cx="3499200" cy="109440"/>
          </a:xfrm>
        </p:grpSpPr>
        <p:sp>
          <p:nvSpPr>
            <p:cNvPr id="1777" name="CustomShape 15"/>
            <p:cNvSpPr/>
            <p:nvPr/>
          </p:nvSpPr>
          <p:spPr>
            <a:xfrm>
              <a:off x="3606840" y="74160"/>
              <a:ext cx="3496680" cy="109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8" name="CustomShape 16"/>
            <p:cNvSpPr/>
            <p:nvPr/>
          </p:nvSpPr>
          <p:spPr>
            <a:xfrm>
              <a:off x="3606840" y="74160"/>
              <a:ext cx="108000" cy="105480"/>
            </a:xfrm>
            <a:custGeom>
              <a:avLst/>
              <a:gdLst/>
              <a:ahLst/>
              <a:cxnLst/>
              <a:rect l="l" t="t" r="r" b="b"/>
              <a:pathLst>
                <a:path w="36" h="32">
                  <a:moveTo>
                    <a:pt x="2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9" y="0"/>
                    <a:pt x="36" y="7"/>
                    <a:pt x="36" y="16"/>
                  </a:cubicBezTo>
                  <a:cubicBezTo>
                    <a:pt x="36" y="25"/>
                    <a:pt x="29" y="32"/>
                    <a:pt x="20" y="32"/>
                  </a:cubicBezTo>
                  <a:close/>
                </a:path>
              </a:pathLst>
            </a:custGeom>
            <a:solidFill>
              <a:srgbClr val="66B2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9" name="CustomShape 17"/>
            <p:cNvSpPr/>
            <p:nvPr/>
          </p:nvSpPr>
          <p:spPr>
            <a:xfrm>
              <a:off x="3805200" y="74160"/>
              <a:ext cx="218880" cy="105480"/>
            </a:xfrm>
            <a:custGeom>
              <a:avLst/>
              <a:gdLst/>
              <a:ahLst/>
              <a:cxnLst/>
              <a:rect l="l" t="t" r="r" b="b"/>
              <a:pathLst>
                <a:path w="72" h="32">
                  <a:moveTo>
                    <a:pt x="56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5" y="0"/>
                    <a:pt x="72" y="7"/>
                    <a:pt x="72" y="16"/>
                  </a:cubicBezTo>
                  <a:cubicBezTo>
                    <a:pt x="72" y="25"/>
                    <a:pt x="65" y="32"/>
                    <a:pt x="56" y="32"/>
                  </a:cubicBezTo>
                  <a:close/>
                </a:path>
              </a:pathLst>
            </a:custGeom>
            <a:solidFill>
              <a:srgbClr val="8760A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0" name="CustomShape 18"/>
            <p:cNvSpPr/>
            <p:nvPr/>
          </p:nvSpPr>
          <p:spPr>
            <a:xfrm>
              <a:off x="4113000" y="74160"/>
              <a:ext cx="341280" cy="105480"/>
            </a:xfrm>
            <a:custGeom>
              <a:avLst/>
              <a:gdLst/>
              <a:ahLst/>
              <a:cxnLst/>
              <a:rect l="l" t="t" r="r" b="b"/>
              <a:pathLst>
                <a:path w="112" h="32"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5" y="0"/>
                    <a:pt x="112" y="7"/>
                    <a:pt x="112" y="16"/>
                  </a:cubicBezTo>
                  <a:cubicBezTo>
                    <a:pt x="112" y="25"/>
                    <a:pt x="105" y="32"/>
                    <a:pt x="96" y="32"/>
                  </a:cubicBezTo>
                  <a:close/>
                </a:path>
              </a:pathLst>
            </a:custGeom>
            <a:solidFill>
              <a:srgbClr val="7D368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1" name="CustomShape 19"/>
            <p:cNvSpPr/>
            <p:nvPr/>
          </p:nvSpPr>
          <p:spPr>
            <a:xfrm>
              <a:off x="4543560" y="74160"/>
              <a:ext cx="205920" cy="105480"/>
            </a:xfrm>
            <a:custGeom>
              <a:avLst/>
              <a:gdLst/>
              <a:ahLst/>
              <a:cxnLst/>
              <a:rect l="l" t="t" r="r" b="b"/>
              <a:pathLst>
                <a:path w="68" h="32">
                  <a:moveTo>
                    <a:pt x="51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0" y="0"/>
                    <a:pt x="68" y="7"/>
                    <a:pt x="68" y="16"/>
                  </a:cubicBezTo>
                  <a:cubicBezTo>
                    <a:pt x="68" y="25"/>
                    <a:pt x="60" y="32"/>
                    <a:pt x="51" y="32"/>
                  </a:cubicBezTo>
                  <a:close/>
                </a:path>
              </a:pathLst>
            </a:custGeom>
            <a:solidFill>
              <a:srgbClr val="8760A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2" name="CustomShape 20"/>
            <p:cNvSpPr/>
            <p:nvPr/>
          </p:nvSpPr>
          <p:spPr>
            <a:xfrm>
              <a:off x="4837320" y="74160"/>
              <a:ext cx="165960" cy="105480"/>
            </a:xfrm>
            <a:custGeom>
              <a:avLst/>
              <a:gdLst/>
              <a:ahLst/>
              <a:cxnLst/>
              <a:rect l="l" t="t" r="r" b="b"/>
              <a:pathLst>
                <a:path w="55" h="32">
                  <a:moveTo>
                    <a:pt x="39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8" y="0"/>
                    <a:pt x="55" y="7"/>
                    <a:pt x="55" y="16"/>
                  </a:cubicBezTo>
                  <a:cubicBezTo>
                    <a:pt x="55" y="25"/>
                    <a:pt x="48" y="32"/>
                    <a:pt x="39" y="32"/>
                  </a:cubicBezTo>
                  <a:close/>
                </a:path>
              </a:pathLst>
            </a:custGeom>
            <a:solidFill>
              <a:srgbClr val="843F8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3" name="CustomShape 21"/>
            <p:cNvSpPr/>
            <p:nvPr/>
          </p:nvSpPr>
          <p:spPr>
            <a:xfrm>
              <a:off x="5093640" y="74160"/>
              <a:ext cx="456120" cy="105480"/>
            </a:xfrm>
            <a:custGeom>
              <a:avLst/>
              <a:gdLst/>
              <a:ahLst/>
              <a:cxnLst/>
              <a:rect l="l" t="t" r="r" b="b"/>
              <a:pathLst>
                <a:path w="150" h="32">
                  <a:moveTo>
                    <a:pt x="134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43" y="0"/>
                    <a:pt x="150" y="7"/>
                    <a:pt x="150" y="16"/>
                  </a:cubicBezTo>
                  <a:cubicBezTo>
                    <a:pt x="150" y="25"/>
                    <a:pt x="143" y="32"/>
                    <a:pt x="134" y="32"/>
                  </a:cubicBezTo>
                  <a:close/>
                </a:path>
              </a:pathLst>
            </a:custGeom>
            <a:solidFill>
              <a:srgbClr val="843F8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4" name="CustomShape 22"/>
            <p:cNvSpPr/>
            <p:nvPr/>
          </p:nvSpPr>
          <p:spPr>
            <a:xfrm>
              <a:off x="5639760" y="74160"/>
              <a:ext cx="108000" cy="105480"/>
            </a:xfrm>
            <a:custGeom>
              <a:avLst/>
              <a:gdLst/>
              <a:ahLst/>
              <a:cxnLst/>
              <a:rect l="l" t="t" r="r" b="b"/>
              <a:pathLst>
                <a:path w="36" h="32">
                  <a:moveTo>
                    <a:pt x="2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9" y="0"/>
                    <a:pt x="36" y="7"/>
                    <a:pt x="36" y="16"/>
                  </a:cubicBezTo>
                  <a:cubicBezTo>
                    <a:pt x="36" y="25"/>
                    <a:pt x="29" y="32"/>
                    <a:pt x="20" y="32"/>
                  </a:cubicBezTo>
                  <a:close/>
                </a:path>
              </a:pathLst>
            </a:custGeom>
            <a:solidFill>
              <a:srgbClr val="66B2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5" name="CustomShape 23"/>
            <p:cNvSpPr/>
            <p:nvPr/>
          </p:nvSpPr>
          <p:spPr>
            <a:xfrm>
              <a:off x="5838120" y="74160"/>
              <a:ext cx="190440" cy="105480"/>
            </a:xfrm>
            <a:custGeom>
              <a:avLst/>
              <a:gdLst/>
              <a:ahLst/>
              <a:cxnLst/>
              <a:rect l="l" t="t" r="r" b="b"/>
              <a:pathLst>
                <a:path w="63" h="32">
                  <a:moveTo>
                    <a:pt x="47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6" y="0"/>
                    <a:pt x="63" y="7"/>
                    <a:pt x="63" y="16"/>
                  </a:cubicBezTo>
                  <a:cubicBezTo>
                    <a:pt x="63" y="25"/>
                    <a:pt x="56" y="32"/>
                    <a:pt x="47" y="32"/>
                  </a:cubicBezTo>
                  <a:close/>
                </a:path>
              </a:pathLst>
            </a:custGeom>
            <a:solidFill>
              <a:srgbClr val="6F9ED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6" name="CustomShape 24"/>
            <p:cNvSpPr/>
            <p:nvPr/>
          </p:nvSpPr>
          <p:spPr>
            <a:xfrm>
              <a:off x="6119280" y="74160"/>
              <a:ext cx="343800" cy="105480"/>
            </a:xfrm>
            <a:custGeom>
              <a:avLst/>
              <a:gdLst/>
              <a:ahLst/>
              <a:cxnLst/>
              <a:rect l="l" t="t" r="r" b="b"/>
              <a:pathLst>
                <a:path w="113" h="32">
                  <a:moveTo>
                    <a:pt x="97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3" y="7"/>
                    <a:pt x="113" y="16"/>
                  </a:cubicBezTo>
                  <a:cubicBezTo>
                    <a:pt x="113" y="25"/>
                    <a:pt x="106" y="32"/>
                    <a:pt x="97" y="32"/>
                  </a:cubicBezTo>
                  <a:close/>
                </a:path>
              </a:pathLst>
            </a:custGeom>
            <a:solidFill>
              <a:srgbClr val="8760A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7" name="CustomShape 25"/>
            <p:cNvSpPr/>
            <p:nvPr/>
          </p:nvSpPr>
          <p:spPr>
            <a:xfrm>
              <a:off x="6552000" y="74160"/>
              <a:ext cx="283320" cy="105480"/>
            </a:xfrm>
            <a:custGeom>
              <a:avLst/>
              <a:gdLst/>
              <a:ahLst/>
              <a:cxnLst/>
              <a:rect l="l" t="t" r="r" b="b"/>
              <a:pathLst>
                <a:path w="93" h="32">
                  <a:moveTo>
                    <a:pt x="7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5" y="0"/>
                    <a:pt x="93" y="7"/>
                    <a:pt x="93" y="16"/>
                  </a:cubicBezTo>
                  <a:cubicBezTo>
                    <a:pt x="93" y="25"/>
                    <a:pt x="85" y="32"/>
                    <a:pt x="76" y="32"/>
                  </a:cubicBezTo>
                  <a:close/>
                </a:path>
              </a:pathLst>
            </a:custGeom>
            <a:solidFill>
              <a:srgbClr val="843F8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8" name="CustomShape 26"/>
            <p:cNvSpPr/>
            <p:nvPr/>
          </p:nvSpPr>
          <p:spPr>
            <a:xfrm>
              <a:off x="6924600" y="74160"/>
              <a:ext cx="181440" cy="105480"/>
            </a:xfrm>
            <a:custGeom>
              <a:avLst/>
              <a:gdLst/>
              <a:ahLst/>
              <a:cxnLst/>
              <a:rect l="l" t="t" r="r" b="b"/>
              <a:pathLst>
                <a:path w="60" h="32">
                  <a:moveTo>
                    <a:pt x="44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3" y="0"/>
                    <a:pt x="60" y="7"/>
                    <a:pt x="60" y="16"/>
                  </a:cubicBezTo>
                  <a:cubicBezTo>
                    <a:pt x="60" y="25"/>
                    <a:pt x="53" y="32"/>
                    <a:pt x="44" y="32"/>
                  </a:cubicBezTo>
                  <a:close/>
                </a:path>
              </a:pathLst>
            </a:custGeom>
            <a:solidFill>
              <a:srgbClr val="66B2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789" name="Group 27"/>
          <p:cNvGrpSpPr/>
          <p:nvPr/>
        </p:nvGrpSpPr>
        <p:grpSpPr>
          <a:xfrm>
            <a:off x="9042819" y="74160"/>
            <a:ext cx="4398096" cy="109440"/>
            <a:chOff x="7193880" y="74160"/>
            <a:chExt cx="3498840" cy="109440"/>
          </a:xfrm>
        </p:grpSpPr>
        <p:sp>
          <p:nvSpPr>
            <p:cNvPr id="1790" name="CustomShape 28"/>
            <p:cNvSpPr/>
            <p:nvPr/>
          </p:nvSpPr>
          <p:spPr>
            <a:xfrm>
              <a:off x="7193880" y="74160"/>
              <a:ext cx="3496680" cy="109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1" name="CustomShape 29"/>
            <p:cNvSpPr/>
            <p:nvPr/>
          </p:nvSpPr>
          <p:spPr>
            <a:xfrm>
              <a:off x="7193880" y="74160"/>
              <a:ext cx="108000" cy="105480"/>
            </a:xfrm>
            <a:custGeom>
              <a:avLst/>
              <a:gdLst/>
              <a:ahLst/>
              <a:cxnLst/>
              <a:rect l="l" t="t" r="r" b="b"/>
              <a:pathLst>
                <a:path w="36" h="32">
                  <a:moveTo>
                    <a:pt x="2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9" y="0"/>
                    <a:pt x="36" y="7"/>
                    <a:pt x="36" y="16"/>
                  </a:cubicBezTo>
                  <a:cubicBezTo>
                    <a:pt x="36" y="25"/>
                    <a:pt x="29" y="32"/>
                    <a:pt x="20" y="32"/>
                  </a:cubicBezTo>
                  <a:close/>
                </a:path>
              </a:pathLst>
            </a:custGeom>
            <a:solidFill>
              <a:srgbClr val="E7344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2" name="CustomShape 30"/>
            <p:cNvSpPr/>
            <p:nvPr/>
          </p:nvSpPr>
          <p:spPr>
            <a:xfrm>
              <a:off x="7392240" y="74160"/>
              <a:ext cx="218880" cy="105480"/>
            </a:xfrm>
            <a:custGeom>
              <a:avLst/>
              <a:gdLst/>
              <a:ahLst/>
              <a:cxnLst/>
              <a:rect l="l" t="t" r="r" b="b"/>
              <a:pathLst>
                <a:path w="72" h="32">
                  <a:moveTo>
                    <a:pt x="56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5" y="0"/>
                    <a:pt x="72" y="7"/>
                    <a:pt x="72" y="16"/>
                  </a:cubicBezTo>
                  <a:cubicBezTo>
                    <a:pt x="72" y="25"/>
                    <a:pt x="65" y="32"/>
                    <a:pt x="56" y="32"/>
                  </a:cubicBezTo>
                  <a:close/>
                </a:path>
              </a:pathLst>
            </a:custGeom>
            <a:solidFill>
              <a:srgbClr val="8760A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3" name="CustomShape 31"/>
            <p:cNvSpPr/>
            <p:nvPr/>
          </p:nvSpPr>
          <p:spPr>
            <a:xfrm>
              <a:off x="7700040" y="74160"/>
              <a:ext cx="341280" cy="105480"/>
            </a:xfrm>
            <a:custGeom>
              <a:avLst/>
              <a:gdLst/>
              <a:ahLst/>
              <a:cxnLst/>
              <a:rect l="l" t="t" r="r" b="b"/>
              <a:pathLst>
                <a:path w="112" h="32"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5" y="0"/>
                    <a:pt x="112" y="7"/>
                    <a:pt x="112" y="16"/>
                  </a:cubicBezTo>
                  <a:cubicBezTo>
                    <a:pt x="112" y="25"/>
                    <a:pt x="105" y="32"/>
                    <a:pt x="96" y="32"/>
                  </a:cubicBezTo>
                  <a:close/>
                </a:path>
              </a:pathLst>
            </a:custGeom>
            <a:solidFill>
              <a:srgbClr val="7D368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4" name="CustomShape 32"/>
            <p:cNvSpPr/>
            <p:nvPr/>
          </p:nvSpPr>
          <p:spPr>
            <a:xfrm>
              <a:off x="8130240" y="74160"/>
              <a:ext cx="205920" cy="105480"/>
            </a:xfrm>
            <a:custGeom>
              <a:avLst/>
              <a:gdLst/>
              <a:ahLst/>
              <a:cxnLst/>
              <a:rect l="l" t="t" r="r" b="b"/>
              <a:pathLst>
                <a:path w="68" h="32">
                  <a:moveTo>
                    <a:pt x="51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0" y="0"/>
                    <a:pt x="68" y="7"/>
                    <a:pt x="68" y="16"/>
                  </a:cubicBezTo>
                  <a:cubicBezTo>
                    <a:pt x="68" y="25"/>
                    <a:pt x="60" y="32"/>
                    <a:pt x="51" y="32"/>
                  </a:cubicBezTo>
                  <a:close/>
                </a:path>
              </a:pathLst>
            </a:custGeom>
            <a:solidFill>
              <a:srgbClr val="8760A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5" name="CustomShape 33"/>
            <p:cNvSpPr/>
            <p:nvPr/>
          </p:nvSpPr>
          <p:spPr>
            <a:xfrm>
              <a:off x="8424000" y="74160"/>
              <a:ext cx="165960" cy="105480"/>
            </a:xfrm>
            <a:custGeom>
              <a:avLst/>
              <a:gdLst/>
              <a:ahLst/>
              <a:cxnLst/>
              <a:rect l="l" t="t" r="r" b="b"/>
              <a:pathLst>
                <a:path w="55" h="32">
                  <a:moveTo>
                    <a:pt x="39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8" y="0"/>
                    <a:pt x="55" y="7"/>
                    <a:pt x="55" y="16"/>
                  </a:cubicBezTo>
                  <a:cubicBezTo>
                    <a:pt x="55" y="25"/>
                    <a:pt x="48" y="32"/>
                    <a:pt x="39" y="32"/>
                  </a:cubicBezTo>
                  <a:close/>
                </a:path>
              </a:pathLst>
            </a:custGeom>
            <a:solidFill>
              <a:srgbClr val="843F8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6" name="CustomShape 34"/>
            <p:cNvSpPr/>
            <p:nvPr/>
          </p:nvSpPr>
          <p:spPr>
            <a:xfrm>
              <a:off x="8680680" y="74160"/>
              <a:ext cx="456120" cy="105480"/>
            </a:xfrm>
            <a:custGeom>
              <a:avLst/>
              <a:gdLst/>
              <a:ahLst/>
              <a:cxnLst/>
              <a:rect l="l" t="t" r="r" b="b"/>
              <a:pathLst>
                <a:path w="150" h="32">
                  <a:moveTo>
                    <a:pt x="134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43" y="0"/>
                    <a:pt x="150" y="7"/>
                    <a:pt x="150" y="16"/>
                  </a:cubicBezTo>
                  <a:cubicBezTo>
                    <a:pt x="150" y="25"/>
                    <a:pt x="143" y="32"/>
                    <a:pt x="134" y="32"/>
                  </a:cubicBezTo>
                  <a:close/>
                </a:path>
              </a:pathLst>
            </a:custGeom>
            <a:solidFill>
              <a:srgbClr val="843F8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7" name="CustomShape 35"/>
            <p:cNvSpPr/>
            <p:nvPr/>
          </p:nvSpPr>
          <p:spPr>
            <a:xfrm>
              <a:off x="9226800" y="74160"/>
              <a:ext cx="108000" cy="105480"/>
            </a:xfrm>
            <a:custGeom>
              <a:avLst/>
              <a:gdLst/>
              <a:ahLst/>
              <a:cxnLst/>
              <a:rect l="l" t="t" r="r" b="b"/>
              <a:pathLst>
                <a:path w="36" h="32">
                  <a:moveTo>
                    <a:pt x="2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9" y="0"/>
                    <a:pt x="36" y="7"/>
                    <a:pt x="36" y="16"/>
                  </a:cubicBezTo>
                  <a:cubicBezTo>
                    <a:pt x="36" y="25"/>
                    <a:pt x="29" y="32"/>
                    <a:pt x="20" y="32"/>
                  </a:cubicBezTo>
                  <a:close/>
                </a:path>
              </a:pathLst>
            </a:custGeom>
            <a:solidFill>
              <a:srgbClr val="66B2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8" name="CustomShape 36"/>
            <p:cNvSpPr/>
            <p:nvPr/>
          </p:nvSpPr>
          <p:spPr>
            <a:xfrm>
              <a:off x="9425160" y="74160"/>
              <a:ext cx="190440" cy="105480"/>
            </a:xfrm>
            <a:custGeom>
              <a:avLst/>
              <a:gdLst/>
              <a:ahLst/>
              <a:cxnLst/>
              <a:rect l="l" t="t" r="r" b="b"/>
              <a:pathLst>
                <a:path w="63" h="32">
                  <a:moveTo>
                    <a:pt x="47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6" y="0"/>
                    <a:pt x="63" y="7"/>
                    <a:pt x="63" y="16"/>
                  </a:cubicBezTo>
                  <a:cubicBezTo>
                    <a:pt x="63" y="25"/>
                    <a:pt x="56" y="32"/>
                    <a:pt x="47" y="32"/>
                  </a:cubicBezTo>
                  <a:close/>
                </a:path>
              </a:pathLst>
            </a:custGeom>
            <a:solidFill>
              <a:srgbClr val="6F9ED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9" name="CustomShape 37"/>
            <p:cNvSpPr/>
            <p:nvPr/>
          </p:nvSpPr>
          <p:spPr>
            <a:xfrm>
              <a:off x="9706320" y="74160"/>
              <a:ext cx="343800" cy="105480"/>
            </a:xfrm>
            <a:custGeom>
              <a:avLst/>
              <a:gdLst/>
              <a:ahLst/>
              <a:cxnLst/>
              <a:rect l="l" t="t" r="r" b="b"/>
              <a:pathLst>
                <a:path w="113" h="32">
                  <a:moveTo>
                    <a:pt x="97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3" y="7"/>
                    <a:pt x="113" y="16"/>
                  </a:cubicBezTo>
                  <a:cubicBezTo>
                    <a:pt x="113" y="25"/>
                    <a:pt x="106" y="32"/>
                    <a:pt x="97" y="32"/>
                  </a:cubicBezTo>
                  <a:close/>
                </a:path>
              </a:pathLst>
            </a:custGeom>
            <a:solidFill>
              <a:srgbClr val="8760A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0" name="CustomShape 38"/>
            <p:cNvSpPr/>
            <p:nvPr/>
          </p:nvSpPr>
          <p:spPr>
            <a:xfrm>
              <a:off x="10139040" y="74160"/>
              <a:ext cx="283320" cy="105480"/>
            </a:xfrm>
            <a:custGeom>
              <a:avLst/>
              <a:gdLst/>
              <a:ahLst/>
              <a:cxnLst/>
              <a:rect l="l" t="t" r="r" b="b"/>
              <a:pathLst>
                <a:path w="93" h="32">
                  <a:moveTo>
                    <a:pt x="7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5" y="0"/>
                    <a:pt x="93" y="7"/>
                    <a:pt x="93" y="16"/>
                  </a:cubicBezTo>
                  <a:cubicBezTo>
                    <a:pt x="93" y="25"/>
                    <a:pt x="85" y="32"/>
                    <a:pt x="76" y="32"/>
                  </a:cubicBezTo>
                  <a:close/>
                </a:path>
              </a:pathLst>
            </a:custGeom>
            <a:solidFill>
              <a:srgbClr val="843F8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1" name="CustomShape 39"/>
            <p:cNvSpPr/>
            <p:nvPr/>
          </p:nvSpPr>
          <p:spPr>
            <a:xfrm>
              <a:off x="10511280" y="74160"/>
              <a:ext cx="181440" cy="105480"/>
            </a:xfrm>
            <a:custGeom>
              <a:avLst/>
              <a:gdLst/>
              <a:ahLst/>
              <a:cxnLst/>
              <a:rect l="l" t="t" r="r" b="b"/>
              <a:pathLst>
                <a:path w="60" h="32">
                  <a:moveTo>
                    <a:pt x="44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3" y="0"/>
                    <a:pt x="60" y="7"/>
                    <a:pt x="60" y="16"/>
                  </a:cubicBezTo>
                  <a:cubicBezTo>
                    <a:pt x="60" y="25"/>
                    <a:pt x="53" y="32"/>
                    <a:pt x="44" y="32"/>
                  </a:cubicBezTo>
                  <a:close/>
                </a:path>
              </a:pathLst>
            </a:custGeom>
            <a:solidFill>
              <a:srgbClr val="66B2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802" name="Image 328"/>
          <p:cNvPicPr/>
          <p:nvPr/>
        </p:nvPicPr>
        <p:blipFill>
          <a:blip r:embed="rId14"/>
          <a:stretch/>
        </p:blipFill>
        <p:spPr>
          <a:xfrm>
            <a:off x="452" y="0"/>
            <a:ext cx="453" cy="360"/>
          </a:xfrm>
          <a:prstGeom prst="rect">
            <a:avLst/>
          </a:prstGeom>
          <a:ln>
            <a:noFill/>
          </a:ln>
        </p:spPr>
      </p:pic>
      <p:pic>
        <p:nvPicPr>
          <p:cNvPr id="1803" name="Image 336"/>
          <p:cNvPicPr/>
          <p:nvPr/>
        </p:nvPicPr>
        <p:blipFill>
          <a:blip r:embed="rId14"/>
          <a:stretch/>
        </p:blipFill>
        <p:spPr>
          <a:xfrm>
            <a:off x="452" y="0"/>
            <a:ext cx="453" cy="360"/>
          </a:xfrm>
          <a:prstGeom prst="rect">
            <a:avLst/>
          </a:prstGeom>
          <a:ln>
            <a:noFill/>
          </a:ln>
        </p:spPr>
      </p:pic>
      <p:sp>
        <p:nvSpPr>
          <p:cNvPr id="1804" name="PlaceHolder 40"/>
          <p:cNvSpPr>
            <a:spLocks noGrp="1"/>
          </p:cNvSpPr>
          <p:nvPr>
            <p:ph type="title"/>
          </p:nvPr>
        </p:nvSpPr>
        <p:spPr>
          <a:xfrm>
            <a:off x="671548" y="301320"/>
            <a:ext cx="12095104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805" name="PlaceHolder 41"/>
          <p:cNvSpPr>
            <a:spLocks noGrp="1"/>
          </p:cNvSpPr>
          <p:nvPr>
            <p:ph type="body"/>
          </p:nvPr>
        </p:nvSpPr>
        <p:spPr>
          <a:xfrm>
            <a:off x="671548" y="1768680"/>
            <a:ext cx="12095104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  <p:extLst>
      <p:ext uri="{BB962C8B-B14F-4D97-AF65-F5344CB8AC3E}">
        <p14:creationId xmlns:p14="http://schemas.microsoft.com/office/powerpoint/2010/main" val="25361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400" rtl="0" eaLnBrk="1" latinLnBrk="0" hangingPunct="1">
        <a:lnSpc>
          <a:spcPct val="90000"/>
        </a:lnSpc>
        <a:spcBef>
          <a:spcPts val="1417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 3"/>
          <p:cNvPicPr/>
          <p:nvPr/>
        </p:nvPicPr>
        <p:blipFill>
          <a:blip r:embed="rId14"/>
          <a:stretch/>
        </p:blipFill>
        <p:spPr>
          <a:xfrm>
            <a:off x="11264722" y="6957720"/>
            <a:ext cx="1278385" cy="362520"/>
          </a:xfrm>
          <a:prstGeom prst="rect">
            <a:avLst/>
          </a:prstGeom>
          <a:ln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281471" y="181080"/>
            <a:ext cx="12876163" cy="7178040"/>
          </a:xfrm>
          <a:prstGeom prst="rect">
            <a:avLst/>
          </a:prstGeom>
          <a:solidFill>
            <a:srgbClr val="230021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5920846" y="-505080"/>
            <a:ext cx="574255" cy="106200"/>
          </a:xfrm>
          <a:custGeom>
            <a:avLst/>
            <a:gdLst/>
            <a:ahLst/>
            <a:cxnLst/>
            <a:rect l="l" t="t" r="r" b="b"/>
            <a:pathLst>
              <a:path w="150" h="32">
                <a:moveTo>
                  <a:pt x="13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43" y="0"/>
                  <a:pt x="150" y="7"/>
                  <a:pt x="150" y="16"/>
                </a:cubicBezTo>
                <a:cubicBezTo>
                  <a:pt x="150" y="25"/>
                  <a:pt x="143" y="32"/>
                  <a:pt x="134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3"/>
          <p:cNvSpPr/>
          <p:nvPr/>
        </p:nvSpPr>
        <p:spPr>
          <a:xfrm>
            <a:off x="6607330" y="-505080"/>
            <a:ext cx="136663" cy="106200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4"/>
          <p:cNvSpPr/>
          <p:nvPr/>
        </p:nvSpPr>
        <p:spPr>
          <a:xfrm>
            <a:off x="6856669" y="-505080"/>
            <a:ext cx="240291" cy="106200"/>
          </a:xfrm>
          <a:custGeom>
            <a:avLst/>
            <a:gdLst/>
            <a:ahLst/>
            <a:cxnLst/>
            <a:rect l="l" t="t" r="r" b="b"/>
            <a:pathLst>
              <a:path w="63" h="32">
                <a:moveTo>
                  <a:pt x="4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6" y="0"/>
                  <a:pt x="63" y="7"/>
                  <a:pt x="63" y="16"/>
                </a:cubicBezTo>
                <a:cubicBezTo>
                  <a:pt x="63" y="25"/>
                  <a:pt x="56" y="32"/>
                  <a:pt x="47" y="32"/>
                </a:cubicBezTo>
                <a:close/>
              </a:path>
            </a:pathLst>
          </a:custGeom>
          <a:solidFill>
            <a:srgbClr val="6F9E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5"/>
          <p:cNvSpPr/>
          <p:nvPr/>
        </p:nvSpPr>
        <p:spPr>
          <a:xfrm>
            <a:off x="7209640" y="-505080"/>
            <a:ext cx="433067" cy="106200"/>
          </a:xfrm>
          <a:custGeom>
            <a:avLst/>
            <a:gdLst/>
            <a:ahLst/>
            <a:cxnLst/>
            <a:rect l="l" t="t" r="r" b="b"/>
            <a:pathLst>
              <a:path w="113" h="32">
                <a:moveTo>
                  <a:pt x="97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6" y="0"/>
                  <a:pt x="113" y="7"/>
                  <a:pt x="113" y="16"/>
                </a:cubicBezTo>
                <a:cubicBezTo>
                  <a:pt x="113" y="25"/>
                  <a:pt x="106" y="32"/>
                  <a:pt x="97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6"/>
          <p:cNvSpPr/>
          <p:nvPr/>
        </p:nvSpPr>
        <p:spPr>
          <a:xfrm rot="5400000">
            <a:off x="4971531" y="-3607677"/>
            <a:ext cx="3497400" cy="1384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7"/>
          <p:cNvSpPr/>
          <p:nvPr/>
        </p:nvSpPr>
        <p:spPr>
          <a:xfrm rot="5400000">
            <a:off x="6668360" y="-5299528"/>
            <a:ext cx="108720" cy="133495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8"/>
          <p:cNvSpPr/>
          <p:nvPr/>
        </p:nvSpPr>
        <p:spPr>
          <a:xfrm rot="5400000">
            <a:off x="6612920" y="-5045368"/>
            <a:ext cx="219600" cy="133495"/>
          </a:xfrm>
          <a:custGeom>
            <a:avLst/>
            <a:gdLst/>
            <a:ahLst/>
            <a:cxnLst/>
            <a:rect l="l" t="t" r="r" b="b"/>
            <a:pathLst>
              <a:path w="72" h="32">
                <a:moveTo>
                  <a:pt x="56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65" y="0"/>
                  <a:pt x="72" y="7"/>
                  <a:pt x="72" y="16"/>
                </a:cubicBezTo>
                <a:cubicBezTo>
                  <a:pt x="72" y="25"/>
                  <a:pt x="65" y="32"/>
                  <a:pt x="56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9"/>
          <p:cNvSpPr/>
          <p:nvPr/>
        </p:nvSpPr>
        <p:spPr>
          <a:xfrm rot="5400000">
            <a:off x="6551720" y="-4676368"/>
            <a:ext cx="342000" cy="133495"/>
          </a:xfrm>
          <a:custGeom>
            <a:avLst/>
            <a:gdLst/>
            <a:ahLst/>
            <a:cxnLst/>
            <a:rect l="l" t="t" r="r" b="b"/>
            <a:pathLst>
              <a:path w="112" h="32">
                <a:moveTo>
                  <a:pt x="9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105" y="0"/>
                  <a:pt x="112" y="7"/>
                  <a:pt x="112" y="16"/>
                </a:cubicBezTo>
                <a:cubicBezTo>
                  <a:pt x="112" y="25"/>
                  <a:pt x="105" y="32"/>
                  <a:pt x="96" y="32"/>
                </a:cubicBezTo>
                <a:close/>
              </a:path>
            </a:pathLst>
          </a:custGeom>
          <a:solidFill>
            <a:srgbClr val="7D368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10"/>
          <p:cNvSpPr/>
          <p:nvPr/>
        </p:nvSpPr>
        <p:spPr>
          <a:xfrm rot="5400000">
            <a:off x="6619400" y="-4313848"/>
            <a:ext cx="206640" cy="133495"/>
          </a:xfrm>
          <a:custGeom>
            <a:avLst/>
            <a:gdLst/>
            <a:ahLst/>
            <a:cxnLst/>
            <a:rect l="l" t="t" r="r" b="b"/>
            <a:pathLst>
              <a:path w="68" h="32">
                <a:moveTo>
                  <a:pt x="51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60" y="0"/>
                  <a:pt x="68" y="7"/>
                  <a:pt x="68" y="16"/>
                </a:cubicBezTo>
                <a:cubicBezTo>
                  <a:pt x="68" y="25"/>
                  <a:pt x="60" y="32"/>
                  <a:pt x="51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11"/>
          <p:cNvSpPr/>
          <p:nvPr/>
        </p:nvSpPr>
        <p:spPr>
          <a:xfrm rot="5400000">
            <a:off x="6639606" y="-4040248"/>
            <a:ext cx="166680" cy="133495"/>
          </a:xfrm>
          <a:custGeom>
            <a:avLst/>
            <a:gdLst/>
            <a:ahLst/>
            <a:cxnLst/>
            <a:rect l="l" t="t" r="r" b="b"/>
            <a:pathLst>
              <a:path w="55" h="32">
                <a:moveTo>
                  <a:pt x="39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8" y="0"/>
                  <a:pt x="55" y="7"/>
                  <a:pt x="55" y="16"/>
                </a:cubicBezTo>
                <a:cubicBezTo>
                  <a:pt x="55" y="25"/>
                  <a:pt x="48" y="32"/>
                  <a:pt x="39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12"/>
          <p:cNvSpPr/>
          <p:nvPr/>
        </p:nvSpPr>
        <p:spPr>
          <a:xfrm rot="5400000">
            <a:off x="6494526" y="-3638488"/>
            <a:ext cx="456840" cy="133495"/>
          </a:xfrm>
          <a:custGeom>
            <a:avLst/>
            <a:gdLst/>
            <a:ahLst/>
            <a:cxnLst/>
            <a:rect l="l" t="t" r="r" b="b"/>
            <a:pathLst>
              <a:path w="150" h="32">
                <a:moveTo>
                  <a:pt x="13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43" y="0"/>
                  <a:pt x="150" y="7"/>
                  <a:pt x="150" y="16"/>
                </a:cubicBezTo>
                <a:cubicBezTo>
                  <a:pt x="150" y="25"/>
                  <a:pt x="143" y="32"/>
                  <a:pt x="134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13"/>
          <p:cNvSpPr/>
          <p:nvPr/>
        </p:nvSpPr>
        <p:spPr>
          <a:xfrm rot="5400000">
            <a:off x="6668360" y="-3266248"/>
            <a:ext cx="108720" cy="133495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14"/>
          <p:cNvSpPr/>
          <p:nvPr/>
        </p:nvSpPr>
        <p:spPr>
          <a:xfrm rot="5400000">
            <a:off x="6627366" y="-3026848"/>
            <a:ext cx="191160" cy="133495"/>
          </a:xfrm>
          <a:custGeom>
            <a:avLst/>
            <a:gdLst/>
            <a:ahLst/>
            <a:cxnLst/>
            <a:rect l="l" t="t" r="r" b="b"/>
            <a:pathLst>
              <a:path w="63" h="32">
                <a:moveTo>
                  <a:pt x="4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6" y="0"/>
                  <a:pt x="63" y="7"/>
                  <a:pt x="63" y="16"/>
                </a:cubicBezTo>
                <a:cubicBezTo>
                  <a:pt x="63" y="25"/>
                  <a:pt x="56" y="32"/>
                  <a:pt x="47" y="32"/>
                </a:cubicBezTo>
                <a:close/>
              </a:path>
            </a:pathLst>
          </a:custGeom>
          <a:solidFill>
            <a:srgbClr val="6F9E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15"/>
          <p:cNvSpPr/>
          <p:nvPr/>
        </p:nvSpPr>
        <p:spPr>
          <a:xfrm rot="5400000">
            <a:off x="6550686" y="-2669368"/>
            <a:ext cx="344520" cy="133495"/>
          </a:xfrm>
          <a:custGeom>
            <a:avLst/>
            <a:gdLst/>
            <a:ahLst/>
            <a:cxnLst/>
            <a:rect l="l" t="t" r="r" b="b"/>
            <a:pathLst>
              <a:path w="113" h="32">
                <a:moveTo>
                  <a:pt x="97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6" y="0"/>
                  <a:pt x="113" y="7"/>
                  <a:pt x="113" y="16"/>
                </a:cubicBezTo>
                <a:cubicBezTo>
                  <a:pt x="113" y="25"/>
                  <a:pt x="106" y="32"/>
                  <a:pt x="97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16"/>
          <p:cNvSpPr/>
          <p:nvPr/>
        </p:nvSpPr>
        <p:spPr>
          <a:xfrm rot="5400000">
            <a:off x="6580926" y="-2266528"/>
            <a:ext cx="284040" cy="133495"/>
          </a:xfrm>
          <a:custGeom>
            <a:avLst/>
            <a:gdLst/>
            <a:ahLst/>
            <a:cxnLst/>
            <a:rect l="l" t="t" r="r" b="b"/>
            <a:pathLst>
              <a:path w="93" h="32">
                <a:moveTo>
                  <a:pt x="7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85" y="0"/>
                  <a:pt x="93" y="7"/>
                  <a:pt x="93" y="16"/>
                </a:cubicBezTo>
                <a:cubicBezTo>
                  <a:pt x="93" y="25"/>
                  <a:pt x="85" y="32"/>
                  <a:pt x="76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17"/>
          <p:cNvSpPr/>
          <p:nvPr/>
        </p:nvSpPr>
        <p:spPr>
          <a:xfrm rot="5400000">
            <a:off x="6631640" y="-1945048"/>
            <a:ext cx="182160" cy="133495"/>
          </a:xfrm>
          <a:custGeom>
            <a:avLst/>
            <a:gdLst/>
            <a:ahLst/>
            <a:cxnLst/>
            <a:rect l="l" t="t" r="r" b="b"/>
            <a:pathLst>
              <a:path w="60" h="32">
                <a:moveTo>
                  <a:pt x="4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3" y="0"/>
                  <a:pt x="60" y="7"/>
                  <a:pt x="60" y="16"/>
                </a:cubicBezTo>
                <a:cubicBezTo>
                  <a:pt x="60" y="25"/>
                  <a:pt x="53" y="32"/>
                  <a:pt x="44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18"/>
          <p:cNvSpPr/>
          <p:nvPr/>
        </p:nvSpPr>
        <p:spPr>
          <a:xfrm rot="5400000">
            <a:off x="3160918" y="-446138"/>
            <a:ext cx="2525040" cy="995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19"/>
          <p:cNvSpPr/>
          <p:nvPr/>
        </p:nvSpPr>
        <p:spPr>
          <a:xfrm rot="5400000">
            <a:off x="4386913" y="-1667608"/>
            <a:ext cx="78480" cy="95935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20"/>
          <p:cNvSpPr/>
          <p:nvPr/>
        </p:nvSpPr>
        <p:spPr>
          <a:xfrm rot="5400000">
            <a:off x="4346953" y="-1484368"/>
            <a:ext cx="158400" cy="95935"/>
          </a:xfrm>
          <a:custGeom>
            <a:avLst/>
            <a:gdLst/>
            <a:ahLst/>
            <a:cxnLst/>
            <a:rect l="l" t="t" r="r" b="b"/>
            <a:pathLst>
              <a:path w="72" h="32">
                <a:moveTo>
                  <a:pt x="56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65" y="0"/>
                  <a:pt x="72" y="7"/>
                  <a:pt x="72" y="16"/>
                </a:cubicBezTo>
                <a:cubicBezTo>
                  <a:pt x="72" y="25"/>
                  <a:pt x="65" y="32"/>
                  <a:pt x="56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21"/>
          <p:cNvSpPr/>
          <p:nvPr/>
        </p:nvSpPr>
        <p:spPr>
          <a:xfrm rot="5400000">
            <a:off x="4302627" y="-1217608"/>
            <a:ext cx="246600" cy="95935"/>
          </a:xfrm>
          <a:custGeom>
            <a:avLst/>
            <a:gdLst/>
            <a:ahLst/>
            <a:cxnLst/>
            <a:rect l="l" t="t" r="r" b="b"/>
            <a:pathLst>
              <a:path w="112" h="32">
                <a:moveTo>
                  <a:pt x="9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105" y="0"/>
                  <a:pt x="112" y="7"/>
                  <a:pt x="112" y="16"/>
                </a:cubicBezTo>
                <a:cubicBezTo>
                  <a:pt x="112" y="25"/>
                  <a:pt x="105" y="32"/>
                  <a:pt x="96" y="32"/>
                </a:cubicBezTo>
                <a:close/>
              </a:path>
            </a:pathLst>
          </a:custGeom>
          <a:solidFill>
            <a:srgbClr val="7D368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22"/>
          <p:cNvSpPr/>
          <p:nvPr/>
        </p:nvSpPr>
        <p:spPr>
          <a:xfrm rot="5400000">
            <a:off x="4351633" y="-955888"/>
            <a:ext cx="149040" cy="95935"/>
          </a:xfrm>
          <a:custGeom>
            <a:avLst/>
            <a:gdLst/>
            <a:ahLst/>
            <a:cxnLst/>
            <a:rect l="l" t="t" r="r" b="b"/>
            <a:pathLst>
              <a:path w="68" h="32">
                <a:moveTo>
                  <a:pt x="51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60" y="0"/>
                  <a:pt x="68" y="7"/>
                  <a:pt x="68" y="16"/>
                </a:cubicBezTo>
                <a:cubicBezTo>
                  <a:pt x="68" y="25"/>
                  <a:pt x="60" y="32"/>
                  <a:pt x="51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3"/>
          <p:cNvSpPr/>
          <p:nvPr/>
        </p:nvSpPr>
        <p:spPr>
          <a:xfrm rot="5400000">
            <a:off x="4366033" y="-758248"/>
            <a:ext cx="120240" cy="95935"/>
          </a:xfrm>
          <a:custGeom>
            <a:avLst/>
            <a:gdLst/>
            <a:ahLst/>
            <a:cxnLst/>
            <a:rect l="l" t="t" r="r" b="b"/>
            <a:pathLst>
              <a:path w="55" h="32">
                <a:moveTo>
                  <a:pt x="39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8" y="0"/>
                  <a:pt x="55" y="7"/>
                  <a:pt x="55" y="16"/>
                </a:cubicBezTo>
                <a:cubicBezTo>
                  <a:pt x="55" y="25"/>
                  <a:pt x="48" y="32"/>
                  <a:pt x="39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24"/>
          <p:cNvSpPr/>
          <p:nvPr/>
        </p:nvSpPr>
        <p:spPr>
          <a:xfrm rot="5400000">
            <a:off x="4261227" y="-468448"/>
            <a:ext cx="329400" cy="95935"/>
          </a:xfrm>
          <a:custGeom>
            <a:avLst/>
            <a:gdLst/>
            <a:ahLst/>
            <a:cxnLst/>
            <a:rect l="l" t="t" r="r" b="b"/>
            <a:pathLst>
              <a:path w="150" h="32">
                <a:moveTo>
                  <a:pt x="13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43" y="0"/>
                  <a:pt x="150" y="7"/>
                  <a:pt x="150" y="16"/>
                </a:cubicBezTo>
                <a:cubicBezTo>
                  <a:pt x="150" y="25"/>
                  <a:pt x="143" y="32"/>
                  <a:pt x="134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25"/>
          <p:cNvSpPr/>
          <p:nvPr/>
        </p:nvSpPr>
        <p:spPr>
          <a:xfrm rot="5400000">
            <a:off x="4386913" y="-199528"/>
            <a:ext cx="78480" cy="95935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26"/>
          <p:cNvSpPr/>
          <p:nvPr/>
        </p:nvSpPr>
        <p:spPr>
          <a:xfrm rot="5400000">
            <a:off x="4356987" y="-26368"/>
            <a:ext cx="137880" cy="95935"/>
          </a:xfrm>
          <a:custGeom>
            <a:avLst/>
            <a:gdLst/>
            <a:ahLst/>
            <a:cxnLst/>
            <a:rect l="l" t="t" r="r" b="b"/>
            <a:pathLst>
              <a:path w="63" h="32">
                <a:moveTo>
                  <a:pt x="4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6" y="0"/>
                  <a:pt x="63" y="7"/>
                  <a:pt x="63" y="16"/>
                </a:cubicBezTo>
                <a:cubicBezTo>
                  <a:pt x="63" y="25"/>
                  <a:pt x="56" y="32"/>
                  <a:pt x="47" y="32"/>
                </a:cubicBezTo>
                <a:close/>
              </a:path>
            </a:pathLst>
          </a:custGeom>
          <a:solidFill>
            <a:srgbClr val="6F9E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27"/>
          <p:cNvSpPr/>
          <p:nvPr/>
        </p:nvSpPr>
        <p:spPr>
          <a:xfrm rot="5400000">
            <a:off x="4301547" y="231394"/>
            <a:ext cx="248760" cy="95935"/>
          </a:xfrm>
          <a:custGeom>
            <a:avLst/>
            <a:gdLst/>
            <a:ahLst/>
            <a:cxnLst/>
            <a:rect l="l" t="t" r="r" b="b"/>
            <a:pathLst>
              <a:path w="113" h="32">
                <a:moveTo>
                  <a:pt x="97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6" y="0"/>
                  <a:pt x="113" y="7"/>
                  <a:pt x="113" y="16"/>
                </a:cubicBezTo>
                <a:cubicBezTo>
                  <a:pt x="113" y="25"/>
                  <a:pt x="106" y="32"/>
                  <a:pt x="97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28"/>
          <p:cNvSpPr/>
          <p:nvPr/>
        </p:nvSpPr>
        <p:spPr>
          <a:xfrm rot="5400000">
            <a:off x="4323507" y="522274"/>
            <a:ext cx="204840" cy="95935"/>
          </a:xfrm>
          <a:custGeom>
            <a:avLst/>
            <a:gdLst/>
            <a:ahLst/>
            <a:cxnLst/>
            <a:rect l="l" t="t" r="r" b="b"/>
            <a:pathLst>
              <a:path w="93" h="32">
                <a:moveTo>
                  <a:pt x="7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85" y="0"/>
                  <a:pt x="93" y="7"/>
                  <a:pt x="93" y="16"/>
                </a:cubicBezTo>
                <a:cubicBezTo>
                  <a:pt x="93" y="25"/>
                  <a:pt x="85" y="32"/>
                  <a:pt x="76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29"/>
          <p:cNvSpPr/>
          <p:nvPr/>
        </p:nvSpPr>
        <p:spPr>
          <a:xfrm rot="5400000">
            <a:off x="4360227" y="754114"/>
            <a:ext cx="131400" cy="95935"/>
          </a:xfrm>
          <a:custGeom>
            <a:avLst/>
            <a:gdLst/>
            <a:ahLst/>
            <a:cxnLst/>
            <a:rect l="l" t="t" r="r" b="b"/>
            <a:pathLst>
              <a:path w="60" h="32">
                <a:moveTo>
                  <a:pt x="4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3" y="0"/>
                  <a:pt x="60" y="7"/>
                  <a:pt x="60" y="16"/>
                </a:cubicBezTo>
                <a:cubicBezTo>
                  <a:pt x="60" y="25"/>
                  <a:pt x="53" y="32"/>
                  <a:pt x="44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30"/>
          <p:cNvSpPr/>
          <p:nvPr/>
        </p:nvSpPr>
        <p:spPr>
          <a:xfrm rot="5400000">
            <a:off x="3160918" y="2016624"/>
            <a:ext cx="2525040" cy="995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31"/>
          <p:cNvSpPr/>
          <p:nvPr/>
        </p:nvSpPr>
        <p:spPr>
          <a:xfrm rot="5400000">
            <a:off x="4346953" y="978392"/>
            <a:ext cx="158400" cy="95935"/>
          </a:xfrm>
          <a:custGeom>
            <a:avLst/>
            <a:gdLst/>
            <a:ahLst/>
            <a:cxnLst/>
            <a:rect l="l" t="t" r="r" b="b"/>
            <a:pathLst>
              <a:path w="72" h="32">
                <a:moveTo>
                  <a:pt x="56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65" y="0"/>
                  <a:pt x="72" y="7"/>
                  <a:pt x="72" y="16"/>
                </a:cubicBezTo>
                <a:cubicBezTo>
                  <a:pt x="72" y="25"/>
                  <a:pt x="65" y="32"/>
                  <a:pt x="56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32"/>
          <p:cNvSpPr/>
          <p:nvPr/>
        </p:nvSpPr>
        <p:spPr>
          <a:xfrm rot="5400000">
            <a:off x="4302627" y="1244434"/>
            <a:ext cx="246600" cy="95935"/>
          </a:xfrm>
          <a:custGeom>
            <a:avLst/>
            <a:gdLst/>
            <a:ahLst/>
            <a:cxnLst/>
            <a:rect l="l" t="t" r="r" b="b"/>
            <a:pathLst>
              <a:path w="112" h="32">
                <a:moveTo>
                  <a:pt x="9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105" y="0"/>
                  <a:pt x="112" y="7"/>
                  <a:pt x="112" y="16"/>
                </a:cubicBezTo>
                <a:cubicBezTo>
                  <a:pt x="112" y="25"/>
                  <a:pt x="105" y="32"/>
                  <a:pt x="96" y="32"/>
                </a:cubicBezTo>
                <a:close/>
              </a:path>
            </a:pathLst>
          </a:custGeom>
          <a:solidFill>
            <a:srgbClr val="7D368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33"/>
          <p:cNvSpPr/>
          <p:nvPr/>
        </p:nvSpPr>
        <p:spPr>
          <a:xfrm rot="5400000">
            <a:off x="4351633" y="1506514"/>
            <a:ext cx="149040" cy="95935"/>
          </a:xfrm>
          <a:custGeom>
            <a:avLst/>
            <a:gdLst/>
            <a:ahLst/>
            <a:cxnLst/>
            <a:rect l="l" t="t" r="r" b="b"/>
            <a:pathLst>
              <a:path w="68" h="32">
                <a:moveTo>
                  <a:pt x="51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60" y="0"/>
                  <a:pt x="68" y="7"/>
                  <a:pt x="68" y="16"/>
                </a:cubicBezTo>
                <a:cubicBezTo>
                  <a:pt x="68" y="25"/>
                  <a:pt x="60" y="32"/>
                  <a:pt x="51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34"/>
          <p:cNvSpPr/>
          <p:nvPr/>
        </p:nvSpPr>
        <p:spPr>
          <a:xfrm rot="5400000">
            <a:off x="4366033" y="1704514"/>
            <a:ext cx="120240" cy="95935"/>
          </a:xfrm>
          <a:custGeom>
            <a:avLst/>
            <a:gdLst/>
            <a:ahLst/>
            <a:cxnLst/>
            <a:rect l="l" t="t" r="r" b="b"/>
            <a:pathLst>
              <a:path w="55" h="32">
                <a:moveTo>
                  <a:pt x="39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8" y="0"/>
                  <a:pt x="55" y="7"/>
                  <a:pt x="55" y="16"/>
                </a:cubicBezTo>
                <a:cubicBezTo>
                  <a:pt x="55" y="25"/>
                  <a:pt x="48" y="32"/>
                  <a:pt x="39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35"/>
          <p:cNvSpPr/>
          <p:nvPr/>
        </p:nvSpPr>
        <p:spPr>
          <a:xfrm rot="5400000">
            <a:off x="4261227" y="1993952"/>
            <a:ext cx="329400" cy="95935"/>
          </a:xfrm>
          <a:custGeom>
            <a:avLst/>
            <a:gdLst/>
            <a:ahLst/>
            <a:cxnLst/>
            <a:rect l="l" t="t" r="r" b="b"/>
            <a:pathLst>
              <a:path w="150" h="32">
                <a:moveTo>
                  <a:pt x="13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43" y="0"/>
                  <a:pt x="150" y="7"/>
                  <a:pt x="150" y="16"/>
                </a:cubicBezTo>
                <a:cubicBezTo>
                  <a:pt x="150" y="25"/>
                  <a:pt x="143" y="32"/>
                  <a:pt x="134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36"/>
          <p:cNvSpPr/>
          <p:nvPr/>
        </p:nvSpPr>
        <p:spPr>
          <a:xfrm rot="5400000">
            <a:off x="4386913" y="2263234"/>
            <a:ext cx="78480" cy="95935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37"/>
          <p:cNvSpPr/>
          <p:nvPr/>
        </p:nvSpPr>
        <p:spPr>
          <a:xfrm rot="5400000">
            <a:off x="4356987" y="2436034"/>
            <a:ext cx="137880" cy="95935"/>
          </a:xfrm>
          <a:custGeom>
            <a:avLst/>
            <a:gdLst/>
            <a:ahLst/>
            <a:cxnLst/>
            <a:rect l="l" t="t" r="r" b="b"/>
            <a:pathLst>
              <a:path w="63" h="32">
                <a:moveTo>
                  <a:pt x="4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6" y="0"/>
                  <a:pt x="63" y="7"/>
                  <a:pt x="63" y="16"/>
                </a:cubicBezTo>
                <a:cubicBezTo>
                  <a:pt x="63" y="25"/>
                  <a:pt x="56" y="32"/>
                  <a:pt x="47" y="32"/>
                </a:cubicBezTo>
                <a:close/>
              </a:path>
            </a:pathLst>
          </a:custGeom>
          <a:solidFill>
            <a:srgbClr val="6F9E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38"/>
          <p:cNvSpPr/>
          <p:nvPr/>
        </p:nvSpPr>
        <p:spPr>
          <a:xfrm rot="5400000">
            <a:off x="4301547" y="2694154"/>
            <a:ext cx="248760" cy="95935"/>
          </a:xfrm>
          <a:custGeom>
            <a:avLst/>
            <a:gdLst/>
            <a:ahLst/>
            <a:cxnLst/>
            <a:rect l="l" t="t" r="r" b="b"/>
            <a:pathLst>
              <a:path w="113" h="32">
                <a:moveTo>
                  <a:pt x="97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6" y="0"/>
                  <a:pt x="113" y="7"/>
                  <a:pt x="113" y="16"/>
                </a:cubicBezTo>
                <a:cubicBezTo>
                  <a:pt x="113" y="25"/>
                  <a:pt x="106" y="32"/>
                  <a:pt x="97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39"/>
          <p:cNvSpPr/>
          <p:nvPr/>
        </p:nvSpPr>
        <p:spPr>
          <a:xfrm rot="5400000">
            <a:off x="4323507" y="2984674"/>
            <a:ext cx="204840" cy="95935"/>
          </a:xfrm>
          <a:custGeom>
            <a:avLst/>
            <a:gdLst/>
            <a:ahLst/>
            <a:cxnLst/>
            <a:rect l="l" t="t" r="r" b="b"/>
            <a:pathLst>
              <a:path w="93" h="32">
                <a:moveTo>
                  <a:pt x="7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85" y="0"/>
                  <a:pt x="93" y="7"/>
                  <a:pt x="93" y="16"/>
                </a:cubicBezTo>
                <a:cubicBezTo>
                  <a:pt x="93" y="25"/>
                  <a:pt x="85" y="32"/>
                  <a:pt x="76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40"/>
          <p:cNvSpPr/>
          <p:nvPr/>
        </p:nvSpPr>
        <p:spPr>
          <a:xfrm rot="5400000">
            <a:off x="4360227" y="3216874"/>
            <a:ext cx="131400" cy="95935"/>
          </a:xfrm>
          <a:custGeom>
            <a:avLst/>
            <a:gdLst/>
            <a:ahLst/>
            <a:cxnLst/>
            <a:rect l="l" t="t" r="r" b="b"/>
            <a:pathLst>
              <a:path w="60" h="32">
                <a:moveTo>
                  <a:pt x="4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3" y="0"/>
                  <a:pt x="60" y="7"/>
                  <a:pt x="60" y="16"/>
                </a:cubicBezTo>
                <a:cubicBezTo>
                  <a:pt x="60" y="25"/>
                  <a:pt x="53" y="32"/>
                  <a:pt x="44" y="32"/>
                </a:cubicBezTo>
                <a:close/>
              </a:path>
            </a:pathLst>
          </a:custGeom>
          <a:solidFill>
            <a:srgbClr val="E7344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41"/>
          <p:cNvSpPr/>
          <p:nvPr/>
        </p:nvSpPr>
        <p:spPr>
          <a:xfrm rot="5400000">
            <a:off x="490112" y="5419344"/>
            <a:ext cx="2525040" cy="995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42"/>
          <p:cNvSpPr/>
          <p:nvPr/>
        </p:nvSpPr>
        <p:spPr>
          <a:xfrm rot="5400000">
            <a:off x="1716106" y="4197874"/>
            <a:ext cx="78480" cy="95935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43"/>
          <p:cNvSpPr/>
          <p:nvPr/>
        </p:nvSpPr>
        <p:spPr>
          <a:xfrm rot="5400000">
            <a:off x="1676146" y="4381114"/>
            <a:ext cx="158400" cy="95935"/>
          </a:xfrm>
          <a:custGeom>
            <a:avLst/>
            <a:gdLst/>
            <a:ahLst/>
            <a:cxnLst/>
            <a:rect l="l" t="t" r="r" b="b"/>
            <a:pathLst>
              <a:path w="72" h="32">
                <a:moveTo>
                  <a:pt x="56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65" y="0"/>
                  <a:pt x="72" y="7"/>
                  <a:pt x="72" y="16"/>
                </a:cubicBezTo>
                <a:cubicBezTo>
                  <a:pt x="72" y="25"/>
                  <a:pt x="65" y="32"/>
                  <a:pt x="56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44"/>
          <p:cNvSpPr/>
          <p:nvPr/>
        </p:nvSpPr>
        <p:spPr>
          <a:xfrm rot="5400000">
            <a:off x="1631821" y="4647154"/>
            <a:ext cx="246600" cy="95935"/>
          </a:xfrm>
          <a:custGeom>
            <a:avLst/>
            <a:gdLst/>
            <a:ahLst/>
            <a:cxnLst/>
            <a:rect l="l" t="t" r="r" b="b"/>
            <a:pathLst>
              <a:path w="112" h="32">
                <a:moveTo>
                  <a:pt x="9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105" y="0"/>
                  <a:pt x="112" y="7"/>
                  <a:pt x="112" y="16"/>
                </a:cubicBezTo>
                <a:cubicBezTo>
                  <a:pt x="112" y="25"/>
                  <a:pt x="105" y="32"/>
                  <a:pt x="96" y="32"/>
                </a:cubicBezTo>
                <a:close/>
              </a:path>
            </a:pathLst>
          </a:custGeom>
          <a:solidFill>
            <a:srgbClr val="7D368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45"/>
          <p:cNvSpPr/>
          <p:nvPr/>
        </p:nvSpPr>
        <p:spPr>
          <a:xfrm rot="5400000">
            <a:off x="1680826" y="4909234"/>
            <a:ext cx="149040" cy="95935"/>
          </a:xfrm>
          <a:custGeom>
            <a:avLst/>
            <a:gdLst/>
            <a:ahLst/>
            <a:cxnLst/>
            <a:rect l="l" t="t" r="r" b="b"/>
            <a:pathLst>
              <a:path w="68" h="32">
                <a:moveTo>
                  <a:pt x="51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60" y="0"/>
                  <a:pt x="68" y="7"/>
                  <a:pt x="68" y="16"/>
                </a:cubicBezTo>
                <a:cubicBezTo>
                  <a:pt x="68" y="25"/>
                  <a:pt x="60" y="32"/>
                  <a:pt x="51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46"/>
          <p:cNvSpPr/>
          <p:nvPr/>
        </p:nvSpPr>
        <p:spPr>
          <a:xfrm rot="5400000">
            <a:off x="1695226" y="5107234"/>
            <a:ext cx="120240" cy="95935"/>
          </a:xfrm>
          <a:custGeom>
            <a:avLst/>
            <a:gdLst/>
            <a:ahLst/>
            <a:cxnLst/>
            <a:rect l="l" t="t" r="r" b="b"/>
            <a:pathLst>
              <a:path w="55" h="32">
                <a:moveTo>
                  <a:pt x="39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8" y="0"/>
                  <a:pt x="55" y="7"/>
                  <a:pt x="55" y="16"/>
                </a:cubicBezTo>
                <a:cubicBezTo>
                  <a:pt x="55" y="25"/>
                  <a:pt x="48" y="32"/>
                  <a:pt x="39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47"/>
          <p:cNvSpPr/>
          <p:nvPr/>
        </p:nvSpPr>
        <p:spPr>
          <a:xfrm rot="5400000">
            <a:off x="1590421" y="5396674"/>
            <a:ext cx="329400" cy="95935"/>
          </a:xfrm>
          <a:custGeom>
            <a:avLst/>
            <a:gdLst/>
            <a:ahLst/>
            <a:cxnLst/>
            <a:rect l="l" t="t" r="r" b="b"/>
            <a:pathLst>
              <a:path w="150" h="32">
                <a:moveTo>
                  <a:pt x="13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43" y="0"/>
                  <a:pt x="150" y="7"/>
                  <a:pt x="150" y="16"/>
                </a:cubicBezTo>
                <a:cubicBezTo>
                  <a:pt x="150" y="25"/>
                  <a:pt x="143" y="32"/>
                  <a:pt x="134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48"/>
          <p:cNvSpPr/>
          <p:nvPr/>
        </p:nvSpPr>
        <p:spPr>
          <a:xfrm rot="5400000">
            <a:off x="1716106" y="5665954"/>
            <a:ext cx="78480" cy="95935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49"/>
          <p:cNvSpPr/>
          <p:nvPr/>
        </p:nvSpPr>
        <p:spPr>
          <a:xfrm rot="5400000">
            <a:off x="1686181" y="5838754"/>
            <a:ext cx="137880" cy="95935"/>
          </a:xfrm>
          <a:custGeom>
            <a:avLst/>
            <a:gdLst/>
            <a:ahLst/>
            <a:cxnLst/>
            <a:rect l="l" t="t" r="r" b="b"/>
            <a:pathLst>
              <a:path w="63" h="32">
                <a:moveTo>
                  <a:pt x="4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6" y="0"/>
                  <a:pt x="63" y="7"/>
                  <a:pt x="63" y="16"/>
                </a:cubicBezTo>
                <a:cubicBezTo>
                  <a:pt x="63" y="25"/>
                  <a:pt x="56" y="32"/>
                  <a:pt x="47" y="32"/>
                </a:cubicBezTo>
                <a:close/>
              </a:path>
            </a:pathLst>
          </a:custGeom>
          <a:solidFill>
            <a:srgbClr val="6F9E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50"/>
          <p:cNvSpPr/>
          <p:nvPr/>
        </p:nvSpPr>
        <p:spPr>
          <a:xfrm rot="5400000">
            <a:off x="1630741" y="6096874"/>
            <a:ext cx="248760" cy="95935"/>
          </a:xfrm>
          <a:custGeom>
            <a:avLst/>
            <a:gdLst/>
            <a:ahLst/>
            <a:cxnLst/>
            <a:rect l="l" t="t" r="r" b="b"/>
            <a:pathLst>
              <a:path w="113" h="32">
                <a:moveTo>
                  <a:pt x="97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6" y="0"/>
                  <a:pt x="113" y="7"/>
                  <a:pt x="113" y="16"/>
                </a:cubicBezTo>
                <a:cubicBezTo>
                  <a:pt x="113" y="25"/>
                  <a:pt x="106" y="32"/>
                  <a:pt x="97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51"/>
          <p:cNvSpPr/>
          <p:nvPr/>
        </p:nvSpPr>
        <p:spPr>
          <a:xfrm rot="5400000">
            <a:off x="1652701" y="6387394"/>
            <a:ext cx="204840" cy="95935"/>
          </a:xfrm>
          <a:custGeom>
            <a:avLst/>
            <a:gdLst/>
            <a:ahLst/>
            <a:cxnLst/>
            <a:rect l="l" t="t" r="r" b="b"/>
            <a:pathLst>
              <a:path w="93" h="32">
                <a:moveTo>
                  <a:pt x="7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85" y="0"/>
                  <a:pt x="93" y="7"/>
                  <a:pt x="93" y="16"/>
                </a:cubicBezTo>
                <a:cubicBezTo>
                  <a:pt x="93" y="25"/>
                  <a:pt x="85" y="32"/>
                  <a:pt x="76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52"/>
          <p:cNvSpPr/>
          <p:nvPr/>
        </p:nvSpPr>
        <p:spPr>
          <a:xfrm rot="5400000">
            <a:off x="1689421" y="6619594"/>
            <a:ext cx="131400" cy="95935"/>
          </a:xfrm>
          <a:custGeom>
            <a:avLst/>
            <a:gdLst/>
            <a:ahLst/>
            <a:cxnLst/>
            <a:rect l="l" t="t" r="r" b="b"/>
            <a:pathLst>
              <a:path w="60" h="32">
                <a:moveTo>
                  <a:pt x="4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3" y="0"/>
                  <a:pt x="60" y="7"/>
                  <a:pt x="60" y="16"/>
                </a:cubicBezTo>
                <a:cubicBezTo>
                  <a:pt x="60" y="25"/>
                  <a:pt x="53" y="32"/>
                  <a:pt x="44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53"/>
          <p:cNvSpPr/>
          <p:nvPr/>
        </p:nvSpPr>
        <p:spPr>
          <a:xfrm rot="5400000">
            <a:off x="490112" y="8015304"/>
            <a:ext cx="2525040" cy="995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54"/>
          <p:cNvSpPr/>
          <p:nvPr/>
        </p:nvSpPr>
        <p:spPr>
          <a:xfrm rot="5400000">
            <a:off x="1716106" y="6793834"/>
            <a:ext cx="78480" cy="95935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55"/>
          <p:cNvSpPr/>
          <p:nvPr/>
        </p:nvSpPr>
        <p:spPr>
          <a:xfrm rot="5400000">
            <a:off x="1676146" y="6977074"/>
            <a:ext cx="158400" cy="95935"/>
          </a:xfrm>
          <a:custGeom>
            <a:avLst/>
            <a:gdLst/>
            <a:ahLst/>
            <a:cxnLst/>
            <a:rect l="l" t="t" r="r" b="b"/>
            <a:pathLst>
              <a:path w="72" h="32">
                <a:moveTo>
                  <a:pt x="56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65" y="0"/>
                  <a:pt x="72" y="7"/>
                  <a:pt x="72" y="16"/>
                </a:cubicBezTo>
                <a:cubicBezTo>
                  <a:pt x="72" y="25"/>
                  <a:pt x="65" y="32"/>
                  <a:pt x="56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56"/>
          <p:cNvSpPr/>
          <p:nvPr/>
        </p:nvSpPr>
        <p:spPr>
          <a:xfrm rot="5400000">
            <a:off x="1631821" y="7243114"/>
            <a:ext cx="246600" cy="95935"/>
          </a:xfrm>
          <a:custGeom>
            <a:avLst/>
            <a:gdLst/>
            <a:ahLst/>
            <a:cxnLst/>
            <a:rect l="l" t="t" r="r" b="b"/>
            <a:pathLst>
              <a:path w="112" h="32">
                <a:moveTo>
                  <a:pt x="9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105" y="0"/>
                  <a:pt x="112" y="7"/>
                  <a:pt x="112" y="16"/>
                </a:cubicBezTo>
                <a:cubicBezTo>
                  <a:pt x="112" y="25"/>
                  <a:pt x="105" y="32"/>
                  <a:pt x="96" y="32"/>
                </a:cubicBezTo>
                <a:close/>
              </a:path>
            </a:pathLst>
          </a:custGeom>
          <a:solidFill>
            <a:srgbClr val="7D368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57"/>
          <p:cNvSpPr/>
          <p:nvPr/>
        </p:nvSpPr>
        <p:spPr>
          <a:xfrm rot="5400000">
            <a:off x="1680826" y="7505554"/>
            <a:ext cx="149040" cy="95935"/>
          </a:xfrm>
          <a:custGeom>
            <a:avLst/>
            <a:gdLst/>
            <a:ahLst/>
            <a:cxnLst/>
            <a:rect l="l" t="t" r="r" b="b"/>
            <a:pathLst>
              <a:path w="68" h="32">
                <a:moveTo>
                  <a:pt x="51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60" y="0"/>
                  <a:pt x="68" y="7"/>
                  <a:pt x="68" y="16"/>
                </a:cubicBezTo>
                <a:cubicBezTo>
                  <a:pt x="68" y="25"/>
                  <a:pt x="60" y="32"/>
                  <a:pt x="51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58"/>
          <p:cNvSpPr/>
          <p:nvPr/>
        </p:nvSpPr>
        <p:spPr>
          <a:xfrm rot="5400000">
            <a:off x="1695226" y="7703194"/>
            <a:ext cx="120240" cy="95935"/>
          </a:xfrm>
          <a:custGeom>
            <a:avLst/>
            <a:gdLst/>
            <a:ahLst/>
            <a:cxnLst/>
            <a:rect l="l" t="t" r="r" b="b"/>
            <a:pathLst>
              <a:path w="55" h="32">
                <a:moveTo>
                  <a:pt x="39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8" y="0"/>
                  <a:pt x="55" y="7"/>
                  <a:pt x="55" y="16"/>
                </a:cubicBezTo>
                <a:cubicBezTo>
                  <a:pt x="55" y="25"/>
                  <a:pt x="48" y="32"/>
                  <a:pt x="39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59"/>
          <p:cNvSpPr/>
          <p:nvPr/>
        </p:nvSpPr>
        <p:spPr>
          <a:xfrm rot="5400000">
            <a:off x="1590421" y="7992632"/>
            <a:ext cx="329400" cy="95935"/>
          </a:xfrm>
          <a:custGeom>
            <a:avLst/>
            <a:gdLst/>
            <a:ahLst/>
            <a:cxnLst/>
            <a:rect l="l" t="t" r="r" b="b"/>
            <a:pathLst>
              <a:path w="150" h="32">
                <a:moveTo>
                  <a:pt x="13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43" y="0"/>
                  <a:pt x="150" y="7"/>
                  <a:pt x="150" y="16"/>
                </a:cubicBezTo>
                <a:cubicBezTo>
                  <a:pt x="150" y="25"/>
                  <a:pt x="143" y="32"/>
                  <a:pt x="134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60"/>
          <p:cNvSpPr/>
          <p:nvPr/>
        </p:nvSpPr>
        <p:spPr>
          <a:xfrm rot="5400000">
            <a:off x="1716106" y="8261914"/>
            <a:ext cx="78480" cy="95935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61"/>
          <p:cNvSpPr/>
          <p:nvPr/>
        </p:nvSpPr>
        <p:spPr>
          <a:xfrm rot="5400000">
            <a:off x="1686181" y="8434714"/>
            <a:ext cx="137880" cy="95935"/>
          </a:xfrm>
          <a:custGeom>
            <a:avLst/>
            <a:gdLst/>
            <a:ahLst/>
            <a:cxnLst/>
            <a:rect l="l" t="t" r="r" b="b"/>
            <a:pathLst>
              <a:path w="63" h="32">
                <a:moveTo>
                  <a:pt x="4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6" y="0"/>
                  <a:pt x="63" y="7"/>
                  <a:pt x="63" y="16"/>
                </a:cubicBezTo>
                <a:cubicBezTo>
                  <a:pt x="63" y="25"/>
                  <a:pt x="56" y="32"/>
                  <a:pt x="47" y="32"/>
                </a:cubicBezTo>
                <a:close/>
              </a:path>
            </a:pathLst>
          </a:custGeom>
          <a:solidFill>
            <a:srgbClr val="6F9E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CustomShape 62"/>
          <p:cNvSpPr/>
          <p:nvPr/>
        </p:nvSpPr>
        <p:spPr>
          <a:xfrm rot="5400000">
            <a:off x="1630741" y="8692834"/>
            <a:ext cx="248760" cy="95935"/>
          </a:xfrm>
          <a:custGeom>
            <a:avLst/>
            <a:gdLst/>
            <a:ahLst/>
            <a:cxnLst/>
            <a:rect l="l" t="t" r="r" b="b"/>
            <a:pathLst>
              <a:path w="113" h="32">
                <a:moveTo>
                  <a:pt x="97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6" y="0"/>
                  <a:pt x="113" y="7"/>
                  <a:pt x="113" y="16"/>
                </a:cubicBezTo>
                <a:cubicBezTo>
                  <a:pt x="113" y="25"/>
                  <a:pt x="106" y="32"/>
                  <a:pt x="97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63"/>
          <p:cNvSpPr/>
          <p:nvPr/>
        </p:nvSpPr>
        <p:spPr>
          <a:xfrm rot="5400000">
            <a:off x="1652701" y="8983714"/>
            <a:ext cx="204840" cy="95935"/>
          </a:xfrm>
          <a:custGeom>
            <a:avLst/>
            <a:gdLst/>
            <a:ahLst/>
            <a:cxnLst/>
            <a:rect l="l" t="t" r="r" b="b"/>
            <a:pathLst>
              <a:path w="93" h="32">
                <a:moveTo>
                  <a:pt x="7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85" y="0"/>
                  <a:pt x="93" y="7"/>
                  <a:pt x="93" y="16"/>
                </a:cubicBezTo>
                <a:cubicBezTo>
                  <a:pt x="93" y="25"/>
                  <a:pt x="85" y="32"/>
                  <a:pt x="76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64"/>
          <p:cNvSpPr/>
          <p:nvPr/>
        </p:nvSpPr>
        <p:spPr>
          <a:xfrm rot="5400000">
            <a:off x="1689421" y="9215554"/>
            <a:ext cx="131400" cy="95935"/>
          </a:xfrm>
          <a:custGeom>
            <a:avLst/>
            <a:gdLst/>
            <a:ahLst/>
            <a:cxnLst/>
            <a:rect l="l" t="t" r="r" b="b"/>
            <a:pathLst>
              <a:path w="60" h="32">
                <a:moveTo>
                  <a:pt x="4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3" y="0"/>
                  <a:pt x="60" y="7"/>
                  <a:pt x="60" y="16"/>
                </a:cubicBezTo>
                <a:cubicBezTo>
                  <a:pt x="60" y="25"/>
                  <a:pt x="53" y="32"/>
                  <a:pt x="44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PlaceHolder 65"/>
          <p:cNvSpPr>
            <a:spLocks noGrp="1"/>
          </p:cNvSpPr>
          <p:nvPr>
            <p:ph type="title"/>
          </p:nvPr>
        </p:nvSpPr>
        <p:spPr>
          <a:xfrm>
            <a:off x="671548" y="301320"/>
            <a:ext cx="12095104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5531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197" name="PlaceHolder 66"/>
          <p:cNvSpPr>
            <a:spLocks noGrp="1"/>
          </p:cNvSpPr>
          <p:nvPr>
            <p:ph type="body"/>
          </p:nvPr>
        </p:nvSpPr>
        <p:spPr>
          <a:xfrm>
            <a:off x="671548" y="1768680"/>
            <a:ext cx="12095104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022" b="0" strike="noStrike" spc="-1">
                <a:latin typeface="Arial"/>
              </a:rPr>
              <a:t>Cliquez pour éditer le format du plan de texte</a:t>
            </a:r>
          </a:p>
          <a:p>
            <a:pPr marL="1086066" lvl="1" indent="-407274">
              <a:spcBef>
                <a:spcPts val="1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3521" b="0" strike="noStrike" spc="-1">
                <a:latin typeface="Arial"/>
              </a:rPr>
              <a:t>Second niveau de plan</a:t>
            </a:r>
          </a:p>
          <a:p>
            <a:pPr marL="1629098" lvl="2" indent="-362022">
              <a:spcBef>
                <a:spcPts val="106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017" b="0" strike="noStrike" spc="-1">
                <a:latin typeface="Arial"/>
              </a:rPr>
              <a:t>Troisième niveau de plan</a:t>
            </a:r>
          </a:p>
          <a:p>
            <a:pPr marL="2172131" lvl="3" indent="-271516">
              <a:spcBef>
                <a:spcPts val="71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514" b="0" strike="noStrike" spc="-1">
                <a:latin typeface="Arial"/>
              </a:rPr>
              <a:t>Quatrième niveau de plan</a:t>
            </a:r>
          </a:p>
          <a:p>
            <a:pPr marL="2715164" lvl="4" indent="-271516">
              <a:spcBef>
                <a:spcPts val="35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14" b="0" strike="noStrike" spc="-1">
                <a:latin typeface="Arial"/>
              </a:rPr>
              <a:t>Cinquième niveau de plan</a:t>
            </a:r>
          </a:p>
          <a:p>
            <a:pPr marL="3258196" lvl="5" indent="-271516">
              <a:spcBef>
                <a:spcPts val="35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14" b="0" strike="noStrike" spc="-1">
                <a:latin typeface="Arial"/>
              </a:rPr>
              <a:t>Sixième niveau de plan</a:t>
            </a:r>
          </a:p>
          <a:p>
            <a:pPr marL="3801230" lvl="6" indent="-271516">
              <a:spcBef>
                <a:spcPts val="35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14" b="0" strike="noStrike" spc="-1">
                <a:latin typeface="Arial"/>
              </a:rPr>
              <a:t>Septième niveau de plan</a:t>
            </a:r>
          </a:p>
        </p:txBody>
      </p:sp>
    </p:spTree>
    <p:extLst>
      <p:ext uri="{BB962C8B-B14F-4D97-AF65-F5344CB8AC3E}">
        <p14:creationId xmlns:p14="http://schemas.microsoft.com/office/powerpoint/2010/main" val="204397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</p:sldLayoutIdLst>
  <p:txStyles>
    <p:titleStyle>
      <a:lvl1pPr algn="l" defTabSz="1149420" rtl="0" eaLnBrk="1" latinLnBrk="0" hangingPunct="1">
        <a:lnSpc>
          <a:spcPct val="90000"/>
        </a:lnSpc>
        <a:spcBef>
          <a:spcPct val="0"/>
        </a:spcBef>
        <a:buNone/>
        <a:defRPr sz="55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3024" indent="-407268" algn="l" defTabSz="1149420" rtl="0" eaLnBrk="1" latinLnBrk="0" hangingPunct="1">
        <a:lnSpc>
          <a:spcPct val="90000"/>
        </a:lnSpc>
        <a:spcBef>
          <a:spcPts val="1781"/>
        </a:spcBef>
        <a:buClr>
          <a:srgbClr val="000000"/>
        </a:buClr>
        <a:buSzPct val="45000"/>
        <a:buFont typeface="Wingdings" charset="2"/>
        <a:buChar char=""/>
        <a:defRPr sz="3521" kern="1200">
          <a:solidFill>
            <a:schemeClr val="tx1"/>
          </a:solidFill>
          <a:latin typeface="+mn-lt"/>
          <a:ea typeface="+mn-ea"/>
          <a:cs typeface="+mn-cs"/>
        </a:defRPr>
      </a:lvl1pPr>
      <a:lvl2pPr marL="862064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3017" kern="1200">
          <a:solidFill>
            <a:schemeClr val="tx1"/>
          </a:solidFill>
          <a:latin typeface="+mn-lt"/>
          <a:ea typeface="+mn-ea"/>
          <a:cs typeface="+mn-cs"/>
        </a:defRPr>
      </a:lvl2pPr>
      <a:lvl3pPr marL="1436774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3pPr>
      <a:lvl4pPr marL="2011484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586193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3160902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735613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310322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885033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70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420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12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883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54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25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2968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767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Image 3"/>
          <p:cNvPicPr/>
          <p:nvPr/>
        </p:nvPicPr>
        <p:blipFill>
          <a:blip r:embed="rId15"/>
          <a:stretch/>
        </p:blipFill>
        <p:spPr>
          <a:xfrm>
            <a:off x="11264722" y="6957720"/>
            <a:ext cx="1278385" cy="362520"/>
          </a:xfrm>
          <a:prstGeom prst="rect">
            <a:avLst/>
          </a:prstGeom>
          <a:ln>
            <a:noFill/>
          </a:ln>
        </p:spPr>
      </p:pic>
      <p:sp>
        <p:nvSpPr>
          <p:cNvPr id="310" name="CustomShape 1"/>
          <p:cNvSpPr/>
          <p:nvPr/>
        </p:nvSpPr>
        <p:spPr>
          <a:xfrm>
            <a:off x="3" y="74160"/>
            <a:ext cx="4396286" cy="11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CustomShape 2"/>
          <p:cNvSpPr/>
          <p:nvPr/>
        </p:nvSpPr>
        <p:spPr>
          <a:xfrm>
            <a:off x="2" y="74160"/>
            <a:ext cx="136663" cy="106200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CustomShape 3"/>
          <p:cNvSpPr/>
          <p:nvPr/>
        </p:nvSpPr>
        <p:spPr>
          <a:xfrm>
            <a:off x="249341" y="74160"/>
            <a:ext cx="276041" cy="106200"/>
          </a:xfrm>
          <a:custGeom>
            <a:avLst/>
            <a:gdLst/>
            <a:ahLst/>
            <a:cxnLst/>
            <a:rect l="l" t="t" r="r" b="b"/>
            <a:pathLst>
              <a:path w="72" h="32">
                <a:moveTo>
                  <a:pt x="56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65" y="0"/>
                  <a:pt x="72" y="7"/>
                  <a:pt x="72" y="16"/>
                </a:cubicBezTo>
                <a:cubicBezTo>
                  <a:pt x="72" y="25"/>
                  <a:pt x="65" y="32"/>
                  <a:pt x="56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CustomShape 4"/>
          <p:cNvSpPr/>
          <p:nvPr/>
        </p:nvSpPr>
        <p:spPr>
          <a:xfrm>
            <a:off x="636705" y="74160"/>
            <a:ext cx="429899" cy="106200"/>
          </a:xfrm>
          <a:custGeom>
            <a:avLst/>
            <a:gdLst/>
            <a:ahLst/>
            <a:cxnLst/>
            <a:rect l="l" t="t" r="r" b="b"/>
            <a:pathLst>
              <a:path w="112" h="32">
                <a:moveTo>
                  <a:pt x="9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105" y="0"/>
                  <a:pt x="112" y="7"/>
                  <a:pt x="112" y="16"/>
                </a:cubicBezTo>
                <a:cubicBezTo>
                  <a:pt x="112" y="25"/>
                  <a:pt x="105" y="32"/>
                  <a:pt x="96" y="32"/>
                </a:cubicBezTo>
                <a:close/>
              </a:path>
            </a:pathLst>
          </a:custGeom>
          <a:solidFill>
            <a:srgbClr val="7D368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CustomShape 5"/>
          <p:cNvSpPr/>
          <p:nvPr/>
        </p:nvSpPr>
        <p:spPr>
          <a:xfrm>
            <a:off x="1177473" y="74160"/>
            <a:ext cx="259750" cy="106200"/>
          </a:xfrm>
          <a:custGeom>
            <a:avLst/>
            <a:gdLst/>
            <a:ahLst/>
            <a:cxnLst/>
            <a:rect l="l" t="t" r="r" b="b"/>
            <a:pathLst>
              <a:path w="68" h="32">
                <a:moveTo>
                  <a:pt x="51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60" y="0"/>
                  <a:pt x="68" y="7"/>
                  <a:pt x="68" y="16"/>
                </a:cubicBezTo>
                <a:cubicBezTo>
                  <a:pt x="68" y="25"/>
                  <a:pt x="60" y="32"/>
                  <a:pt x="51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6"/>
          <p:cNvSpPr/>
          <p:nvPr/>
        </p:nvSpPr>
        <p:spPr>
          <a:xfrm>
            <a:off x="1546734" y="74160"/>
            <a:ext cx="209519" cy="106200"/>
          </a:xfrm>
          <a:custGeom>
            <a:avLst/>
            <a:gdLst/>
            <a:ahLst/>
            <a:cxnLst/>
            <a:rect l="l" t="t" r="r" b="b"/>
            <a:pathLst>
              <a:path w="55" h="32">
                <a:moveTo>
                  <a:pt x="39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8" y="0"/>
                  <a:pt x="55" y="7"/>
                  <a:pt x="55" y="16"/>
                </a:cubicBezTo>
                <a:cubicBezTo>
                  <a:pt x="55" y="25"/>
                  <a:pt x="48" y="32"/>
                  <a:pt x="39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1868933" y="74160"/>
            <a:ext cx="574255" cy="106200"/>
          </a:xfrm>
          <a:custGeom>
            <a:avLst/>
            <a:gdLst/>
            <a:ahLst/>
            <a:cxnLst/>
            <a:rect l="l" t="t" r="r" b="b"/>
            <a:pathLst>
              <a:path w="150" h="32">
                <a:moveTo>
                  <a:pt x="13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43" y="0"/>
                  <a:pt x="150" y="7"/>
                  <a:pt x="150" y="16"/>
                </a:cubicBezTo>
                <a:cubicBezTo>
                  <a:pt x="150" y="25"/>
                  <a:pt x="143" y="32"/>
                  <a:pt x="134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CustomShape 8"/>
          <p:cNvSpPr/>
          <p:nvPr/>
        </p:nvSpPr>
        <p:spPr>
          <a:xfrm>
            <a:off x="2555867" y="74160"/>
            <a:ext cx="136663" cy="106200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9"/>
          <p:cNvSpPr/>
          <p:nvPr/>
        </p:nvSpPr>
        <p:spPr>
          <a:xfrm>
            <a:off x="2805206" y="74160"/>
            <a:ext cx="240291" cy="106200"/>
          </a:xfrm>
          <a:custGeom>
            <a:avLst/>
            <a:gdLst/>
            <a:ahLst/>
            <a:cxnLst/>
            <a:rect l="l" t="t" r="r" b="b"/>
            <a:pathLst>
              <a:path w="63" h="32">
                <a:moveTo>
                  <a:pt x="4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6" y="0"/>
                  <a:pt x="63" y="7"/>
                  <a:pt x="63" y="16"/>
                </a:cubicBezTo>
                <a:cubicBezTo>
                  <a:pt x="63" y="25"/>
                  <a:pt x="56" y="32"/>
                  <a:pt x="47" y="32"/>
                </a:cubicBezTo>
                <a:close/>
              </a:path>
            </a:pathLst>
          </a:custGeom>
          <a:solidFill>
            <a:srgbClr val="6F9E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10"/>
          <p:cNvSpPr/>
          <p:nvPr/>
        </p:nvSpPr>
        <p:spPr>
          <a:xfrm>
            <a:off x="3158180" y="74160"/>
            <a:ext cx="433067" cy="106200"/>
          </a:xfrm>
          <a:custGeom>
            <a:avLst/>
            <a:gdLst/>
            <a:ahLst/>
            <a:cxnLst/>
            <a:rect l="l" t="t" r="r" b="b"/>
            <a:pathLst>
              <a:path w="113" h="32">
                <a:moveTo>
                  <a:pt x="97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6" y="0"/>
                  <a:pt x="113" y="7"/>
                  <a:pt x="113" y="16"/>
                </a:cubicBezTo>
                <a:cubicBezTo>
                  <a:pt x="113" y="25"/>
                  <a:pt x="106" y="32"/>
                  <a:pt x="97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CustomShape 11"/>
          <p:cNvSpPr/>
          <p:nvPr/>
        </p:nvSpPr>
        <p:spPr>
          <a:xfrm>
            <a:off x="3702568" y="74160"/>
            <a:ext cx="357043" cy="106200"/>
          </a:xfrm>
          <a:custGeom>
            <a:avLst/>
            <a:gdLst/>
            <a:ahLst/>
            <a:cxnLst/>
            <a:rect l="l" t="t" r="r" b="b"/>
            <a:pathLst>
              <a:path w="93" h="32">
                <a:moveTo>
                  <a:pt x="7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85" y="0"/>
                  <a:pt x="93" y="7"/>
                  <a:pt x="93" y="16"/>
                </a:cubicBezTo>
                <a:cubicBezTo>
                  <a:pt x="93" y="25"/>
                  <a:pt x="85" y="32"/>
                  <a:pt x="76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CustomShape 12"/>
          <p:cNvSpPr/>
          <p:nvPr/>
        </p:nvSpPr>
        <p:spPr>
          <a:xfrm>
            <a:off x="4170476" y="74160"/>
            <a:ext cx="228978" cy="106200"/>
          </a:xfrm>
          <a:custGeom>
            <a:avLst/>
            <a:gdLst/>
            <a:ahLst/>
            <a:cxnLst/>
            <a:rect l="l" t="t" r="r" b="b"/>
            <a:pathLst>
              <a:path w="60" h="32">
                <a:moveTo>
                  <a:pt x="4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3" y="0"/>
                  <a:pt x="60" y="7"/>
                  <a:pt x="60" y="16"/>
                </a:cubicBezTo>
                <a:cubicBezTo>
                  <a:pt x="60" y="25"/>
                  <a:pt x="53" y="32"/>
                  <a:pt x="44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" name="CustomShape 13"/>
          <p:cNvSpPr/>
          <p:nvPr/>
        </p:nvSpPr>
        <p:spPr>
          <a:xfrm>
            <a:off x="4533856" y="74160"/>
            <a:ext cx="4396286" cy="11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CustomShape 14"/>
          <p:cNvSpPr/>
          <p:nvPr/>
        </p:nvSpPr>
        <p:spPr>
          <a:xfrm>
            <a:off x="4533856" y="74160"/>
            <a:ext cx="136663" cy="106200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CustomShape 15"/>
          <p:cNvSpPr/>
          <p:nvPr/>
        </p:nvSpPr>
        <p:spPr>
          <a:xfrm>
            <a:off x="4783195" y="74160"/>
            <a:ext cx="276041" cy="106200"/>
          </a:xfrm>
          <a:custGeom>
            <a:avLst/>
            <a:gdLst/>
            <a:ahLst/>
            <a:cxnLst/>
            <a:rect l="l" t="t" r="r" b="b"/>
            <a:pathLst>
              <a:path w="72" h="32">
                <a:moveTo>
                  <a:pt x="56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65" y="0"/>
                  <a:pt x="72" y="7"/>
                  <a:pt x="72" y="16"/>
                </a:cubicBezTo>
                <a:cubicBezTo>
                  <a:pt x="72" y="25"/>
                  <a:pt x="65" y="32"/>
                  <a:pt x="56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16"/>
          <p:cNvSpPr/>
          <p:nvPr/>
        </p:nvSpPr>
        <p:spPr>
          <a:xfrm>
            <a:off x="5170109" y="74160"/>
            <a:ext cx="429899" cy="106200"/>
          </a:xfrm>
          <a:custGeom>
            <a:avLst/>
            <a:gdLst/>
            <a:ahLst/>
            <a:cxnLst/>
            <a:rect l="l" t="t" r="r" b="b"/>
            <a:pathLst>
              <a:path w="112" h="32">
                <a:moveTo>
                  <a:pt x="9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105" y="0"/>
                  <a:pt x="112" y="7"/>
                  <a:pt x="112" y="16"/>
                </a:cubicBezTo>
                <a:cubicBezTo>
                  <a:pt x="112" y="25"/>
                  <a:pt x="105" y="32"/>
                  <a:pt x="96" y="32"/>
                </a:cubicBezTo>
                <a:close/>
              </a:path>
            </a:pathLst>
          </a:custGeom>
          <a:solidFill>
            <a:srgbClr val="7D368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17"/>
          <p:cNvSpPr/>
          <p:nvPr/>
        </p:nvSpPr>
        <p:spPr>
          <a:xfrm>
            <a:off x="5711327" y="74160"/>
            <a:ext cx="259750" cy="106200"/>
          </a:xfrm>
          <a:custGeom>
            <a:avLst/>
            <a:gdLst/>
            <a:ahLst/>
            <a:cxnLst/>
            <a:rect l="l" t="t" r="r" b="b"/>
            <a:pathLst>
              <a:path w="68" h="32">
                <a:moveTo>
                  <a:pt x="51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60" y="0"/>
                  <a:pt x="68" y="7"/>
                  <a:pt x="68" y="16"/>
                </a:cubicBezTo>
                <a:cubicBezTo>
                  <a:pt x="68" y="25"/>
                  <a:pt x="60" y="32"/>
                  <a:pt x="51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CustomShape 18"/>
          <p:cNvSpPr/>
          <p:nvPr/>
        </p:nvSpPr>
        <p:spPr>
          <a:xfrm>
            <a:off x="6080589" y="74160"/>
            <a:ext cx="209519" cy="106200"/>
          </a:xfrm>
          <a:custGeom>
            <a:avLst/>
            <a:gdLst/>
            <a:ahLst/>
            <a:cxnLst/>
            <a:rect l="l" t="t" r="r" b="b"/>
            <a:pathLst>
              <a:path w="55" h="32">
                <a:moveTo>
                  <a:pt x="39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8" y="0"/>
                  <a:pt x="55" y="7"/>
                  <a:pt x="55" y="16"/>
                </a:cubicBezTo>
                <a:cubicBezTo>
                  <a:pt x="55" y="25"/>
                  <a:pt x="48" y="32"/>
                  <a:pt x="39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19"/>
          <p:cNvSpPr/>
          <p:nvPr/>
        </p:nvSpPr>
        <p:spPr>
          <a:xfrm>
            <a:off x="6402787" y="74160"/>
            <a:ext cx="574255" cy="106200"/>
          </a:xfrm>
          <a:custGeom>
            <a:avLst/>
            <a:gdLst/>
            <a:ahLst/>
            <a:cxnLst/>
            <a:rect l="l" t="t" r="r" b="b"/>
            <a:pathLst>
              <a:path w="150" h="32">
                <a:moveTo>
                  <a:pt x="13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43" y="0"/>
                  <a:pt x="150" y="7"/>
                  <a:pt x="150" y="16"/>
                </a:cubicBezTo>
                <a:cubicBezTo>
                  <a:pt x="150" y="25"/>
                  <a:pt x="143" y="32"/>
                  <a:pt x="134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CustomShape 20"/>
          <p:cNvSpPr/>
          <p:nvPr/>
        </p:nvSpPr>
        <p:spPr>
          <a:xfrm>
            <a:off x="7089268" y="74160"/>
            <a:ext cx="136663" cy="106200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CustomShape 21"/>
          <p:cNvSpPr/>
          <p:nvPr/>
        </p:nvSpPr>
        <p:spPr>
          <a:xfrm>
            <a:off x="7338609" y="74160"/>
            <a:ext cx="240291" cy="106200"/>
          </a:xfrm>
          <a:custGeom>
            <a:avLst/>
            <a:gdLst/>
            <a:ahLst/>
            <a:cxnLst/>
            <a:rect l="l" t="t" r="r" b="b"/>
            <a:pathLst>
              <a:path w="63" h="32">
                <a:moveTo>
                  <a:pt x="4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6" y="0"/>
                  <a:pt x="63" y="7"/>
                  <a:pt x="63" y="16"/>
                </a:cubicBezTo>
                <a:cubicBezTo>
                  <a:pt x="63" y="25"/>
                  <a:pt x="56" y="32"/>
                  <a:pt x="47" y="32"/>
                </a:cubicBezTo>
                <a:close/>
              </a:path>
            </a:pathLst>
          </a:custGeom>
          <a:solidFill>
            <a:srgbClr val="6F9E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22"/>
          <p:cNvSpPr/>
          <p:nvPr/>
        </p:nvSpPr>
        <p:spPr>
          <a:xfrm>
            <a:off x="7692031" y="74160"/>
            <a:ext cx="433067" cy="106200"/>
          </a:xfrm>
          <a:custGeom>
            <a:avLst/>
            <a:gdLst/>
            <a:ahLst/>
            <a:cxnLst/>
            <a:rect l="l" t="t" r="r" b="b"/>
            <a:pathLst>
              <a:path w="113" h="32">
                <a:moveTo>
                  <a:pt x="97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6" y="0"/>
                  <a:pt x="113" y="7"/>
                  <a:pt x="113" y="16"/>
                </a:cubicBezTo>
                <a:cubicBezTo>
                  <a:pt x="113" y="25"/>
                  <a:pt x="106" y="32"/>
                  <a:pt x="97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CustomShape 23"/>
          <p:cNvSpPr/>
          <p:nvPr/>
        </p:nvSpPr>
        <p:spPr>
          <a:xfrm>
            <a:off x="8235968" y="74160"/>
            <a:ext cx="357043" cy="106200"/>
          </a:xfrm>
          <a:custGeom>
            <a:avLst/>
            <a:gdLst/>
            <a:ahLst/>
            <a:cxnLst/>
            <a:rect l="l" t="t" r="r" b="b"/>
            <a:pathLst>
              <a:path w="93" h="32">
                <a:moveTo>
                  <a:pt x="7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85" y="0"/>
                  <a:pt x="93" y="7"/>
                  <a:pt x="93" y="16"/>
                </a:cubicBezTo>
                <a:cubicBezTo>
                  <a:pt x="93" y="25"/>
                  <a:pt x="85" y="32"/>
                  <a:pt x="76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3" name="CustomShape 24"/>
          <p:cNvSpPr/>
          <p:nvPr/>
        </p:nvSpPr>
        <p:spPr>
          <a:xfrm>
            <a:off x="8704330" y="74160"/>
            <a:ext cx="228978" cy="106200"/>
          </a:xfrm>
          <a:custGeom>
            <a:avLst/>
            <a:gdLst/>
            <a:ahLst/>
            <a:cxnLst/>
            <a:rect l="l" t="t" r="r" b="b"/>
            <a:pathLst>
              <a:path w="60" h="32">
                <a:moveTo>
                  <a:pt x="4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3" y="0"/>
                  <a:pt x="60" y="7"/>
                  <a:pt x="60" y="16"/>
                </a:cubicBezTo>
                <a:cubicBezTo>
                  <a:pt x="60" y="25"/>
                  <a:pt x="53" y="32"/>
                  <a:pt x="44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CustomShape 25"/>
          <p:cNvSpPr/>
          <p:nvPr/>
        </p:nvSpPr>
        <p:spPr>
          <a:xfrm>
            <a:off x="9042820" y="74160"/>
            <a:ext cx="4396286" cy="11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CustomShape 26"/>
          <p:cNvSpPr/>
          <p:nvPr/>
        </p:nvSpPr>
        <p:spPr>
          <a:xfrm>
            <a:off x="9042820" y="74160"/>
            <a:ext cx="136663" cy="106200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E7344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CustomShape 27"/>
          <p:cNvSpPr/>
          <p:nvPr/>
        </p:nvSpPr>
        <p:spPr>
          <a:xfrm>
            <a:off x="9292160" y="74160"/>
            <a:ext cx="276041" cy="106200"/>
          </a:xfrm>
          <a:custGeom>
            <a:avLst/>
            <a:gdLst/>
            <a:ahLst/>
            <a:cxnLst/>
            <a:rect l="l" t="t" r="r" b="b"/>
            <a:pathLst>
              <a:path w="72" h="32">
                <a:moveTo>
                  <a:pt x="56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65" y="0"/>
                  <a:pt x="72" y="7"/>
                  <a:pt x="72" y="16"/>
                </a:cubicBezTo>
                <a:cubicBezTo>
                  <a:pt x="72" y="25"/>
                  <a:pt x="65" y="32"/>
                  <a:pt x="56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28"/>
          <p:cNvSpPr/>
          <p:nvPr/>
        </p:nvSpPr>
        <p:spPr>
          <a:xfrm>
            <a:off x="9679071" y="74160"/>
            <a:ext cx="429899" cy="106200"/>
          </a:xfrm>
          <a:custGeom>
            <a:avLst/>
            <a:gdLst/>
            <a:ahLst/>
            <a:cxnLst/>
            <a:rect l="l" t="t" r="r" b="b"/>
            <a:pathLst>
              <a:path w="112" h="32">
                <a:moveTo>
                  <a:pt x="9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105" y="0"/>
                  <a:pt x="112" y="7"/>
                  <a:pt x="112" y="16"/>
                </a:cubicBezTo>
                <a:cubicBezTo>
                  <a:pt x="112" y="25"/>
                  <a:pt x="105" y="32"/>
                  <a:pt x="96" y="32"/>
                </a:cubicBezTo>
                <a:close/>
              </a:path>
            </a:pathLst>
          </a:custGeom>
          <a:solidFill>
            <a:srgbClr val="7D368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29"/>
          <p:cNvSpPr/>
          <p:nvPr/>
        </p:nvSpPr>
        <p:spPr>
          <a:xfrm>
            <a:off x="10219838" y="74160"/>
            <a:ext cx="259750" cy="106200"/>
          </a:xfrm>
          <a:custGeom>
            <a:avLst/>
            <a:gdLst/>
            <a:ahLst/>
            <a:cxnLst/>
            <a:rect l="l" t="t" r="r" b="b"/>
            <a:pathLst>
              <a:path w="68" h="32">
                <a:moveTo>
                  <a:pt x="51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60" y="0"/>
                  <a:pt x="68" y="7"/>
                  <a:pt x="68" y="16"/>
                </a:cubicBezTo>
                <a:cubicBezTo>
                  <a:pt x="68" y="25"/>
                  <a:pt x="60" y="32"/>
                  <a:pt x="51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CustomShape 30"/>
          <p:cNvSpPr/>
          <p:nvPr/>
        </p:nvSpPr>
        <p:spPr>
          <a:xfrm>
            <a:off x="10589100" y="74160"/>
            <a:ext cx="209519" cy="106200"/>
          </a:xfrm>
          <a:custGeom>
            <a:avLst/>
            <a:gdLst/>
            <a:ahLst/>
            <a:cxnLst/>
            <a:rect l="l" t="t" r="r" b="b"/>
            <a:pathLst>
              <a:path w="55" h="32">
                <a:moveTo>
                  <a:pt x="39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8" y="0"/>
                  <a:pt x="55" y="7"/>
                  <a:pt x="55" y="16"/>
                </a:cubicBezTo>
                <a:cubicBezTo>
                  <a:pt x="55" y="25"/>
                  <a:pt x="48" y="32"/>
                  <a:pt x="39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31"/>
          <p:cNvSpPr/>
          <p:nvPr/>
        </p:nvSpPr>
        <p:spPr>
          <a:xfrm>
            <a:off x="10911752" y="74160"/>
            <a:ext cx="574255" cy="106200"/>
          </a:xfrm>
          <a:custGeom>
            <a:avLst/>
            <a:gdLst/>
            <a:ahLst/>
            <a:cxnLst/>
            <a:rect l="l" t="t" r="r" b="b"/>
            <a:pathLst>
              <a:path w="150" h="32">
                <a:moveTo>
                  <a:pt x="13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43" y="0"/>
                  <a:pt x="150" y="7"/>
                  <a:pt x="150" y="16"/>
                </a:cubicBezTo>
                <a:cubicBezTo>
                  <a:pt x="150" y="25"/>
                  <a:pt x="143" y="32"/>
                  <a:pt x="134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32"/>
          <p:cNvSpPr/>
          <p:nvPr/>
        </p:nvSpPr>
        <p:spPr>
          <a:xfrm>
            <a:off x="11598233" y="74160"/>
            <a:ext cx="136663" cy="106200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CustomShape 33"/>
          <p:cNvSpPr/>
          <p:nvPr/>
        </p:nvSpPr>
        <p:spPr>
          <a:xfrm>
            <a:off x="11847574" y="74160"/>
            <a:ext cx="240291" cy="106200"/>
          </a:xfrm>
          <a:custGeom>
            <a:avLst/>
            <a:gdLst/>
            <a:ahLst/>
            <a:cxnLst/>
            <a:rect l="l" t="t" r="r" b="b"/>
            <a:pathLst>
              <a:path w="63" h="32">
                <a:moveTo>
                  <a:pt x="4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6" y="0"/>
                  <a:pt x="63" y="7"/>
                  <a:pt x="63" y="16"/>
                </a:cubicBezTo>
                <a:cubicBezTo>
                  <a:pt x="63" y="25"/>
                  <a:pt x="56" y="32"/>
                  <a:pt x="47" y="32"/>
                </a:cubicBezTo>
                <a:close/>
              </a:path>
            </a:pathLst>
          </a:custGeom>
          <a:solidFill>
            <a:srgbClr val="6F9E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34"/>
          <p:cNvSpPr/>
          <p:nvPr/>
        </p:nvSpPr>
        <p:spPr>
          <a:xfrm>
            <a:off x="12200999" y="74160"/>
            <a:ext cx="433067" cy="106200"/>
          </a:xfrm>
          <a:custGeom>
            <a:avLst/>
            <a:gdLst/>
            <a:ahLst/>
            <a:cxnLst/>
            <a:rect l="l" t="t" r="r" b="b"/>
            <a:pathLst>
              <a:path w="113" h="32">
                <a:moveTo>
                  <a:pt x="97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6" y="0"/>
                  <a:pt x="113" y="7"/>
                  <a:pt x="113" y="16"/>
                </a:cubicBezTo>
                <a:cubicBezTo>
                  <a:pt x="113" y="25"/>
                  <a:pt x="106" y="32"/>
                  <a:pt x="97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CustomShape 35"/>
          <p:cNvSpPr/>
          <p:nvPr/>
        </p:nvSpPr>
        <p:spPr>
          <a:xfrm>
            <a:off x="12744933" y="74160"/>
            <a:ext cx="357043" cy="106200"/>
          </a:xfrm>
          <a:custGeom>
            <a:avLst/>
            <a:gdLst/>
            <a:ahLst/>
            <a:cxnLst/>
            <a:rect l="l" t="t" r="r" b="b"/>
            <a:pathLst>
              <a:path w="93" h="32">
                <a:moveTo>
                  <a:pt x="7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85" y="0"/>
                  <a:pt x="93" y="7"/>
                  <a:pt x="93" y="16"/>
                </a:cubicBezTo>
                <a:cubicBezTo>
                  <a:pt x="93" y="25"/>
                  <a:pt x="85" y="32"/>
                  <a:pt x="76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CustomShape 36"/>
          <p:cNvSpPr/>
          <p:nvPr/>
        </p:nvSpPr>
        <p:spPr>
          <a:xfrm>
            <a:off x="13212842" y="74160"/>
            <a:ext cx="228978" cy="106200"/>
          </a:xfrm>
          <a:custGeom>
            <a:avLst/>
            <a:gdLst/>
            <a:ahLst/>
            <a:cxnLst/>
            <a:rect l="l" t="t" r="r" b="b"/>
            <a:pathLst>
              <a:path w="60" h="32">
                <a:moveTo>
                  <a:pt x="4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3" y="0"/>
                  <a:pt x="60" y="7"/>
                  <a:pt x="60" y="16"/>
                </a:cubicBezTo>
                <a:cubicBezTo>
                  <a:pt x="60" y="25"/>
                  <a:pt x="53" y="32"/>
                  <a:pt x="44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PlaceHolder 37"/>
          <p:cNvSpPr>
            <a:spLocks noGrp="1"/>
          </p:cNvSpPr>
          <p:nvPr>
            <p:ph type="title"/>
          </p:nvPr>
        </p:nvSpPr>
        <p:spPr>
          <a:xfrm>
            <a:off x="671548" y="301320"/>
            <a:ext cx="12095104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5531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347" name="PlaceHolder 38"/>
          <p:cNvSpPr>
            <a:spLocks noGrp="1"/>
          </p:cNvSpPr>
          <p:nvPr>
            <p:ph type="body"/>
          </p:nvPr>
        </p:nvSpPr>
        <p:spPr>
          <a:xfrm>
            <a:off x="671548" y="1768680"/>
            <a:ext cx="12095104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022" b="0" strike="noStrike" spc="-1">
                <a:latin typeface="Arial"/>
              </a:rPr>
              <a:t>Cliquez pour éditer le format du plan de texte</a:t>
            </a:r>
          </a:p>
          <a:p>
            <a:pPr marL="1086066" lvl="1" indent="-407274">
              <a:spcBef>
                <a:spcPts val="1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3521" b="0" strike="noStrike" spc="-1">
                <a:latin typeface="Arial"/>
              </a:rPr>
              <a:t>Second niveau de plan</a:t>
            </a:r>
          </a:p>
          <a:p>
            <a:pPr marL="1629098" lvl="2" indent="-362022">
              <a:spcBef>
                <a:spcPts val="106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017" b="0" strike="noStrike" spc="-1">
                <a:latin typeface="Arial"/>
              </a:rPr>
              <a:t>Troisième niveau de plan</a:t>
            </a:r>
          </a:p>
          <a:p>
            <a:pPr marL="2172131" lvl="3" indent="-271516">
              <a:spcBef>
                <a:spcPts val="71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514" b="0" strike="noStrike" spc="-1">
                <a:latin typeface="Arial"/>
              </a:rPr>
              <a:t>Quatrième niveau de plan</a:t>
            </a:r>
          </a:p>
          <a:p>
            <a:pPr marL="2715164" lvl="4" indent="-271516">
              <a:spcBef>
                <a:spcPts val="35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14" b="0" strike="noStrike" spc="-1">
                <a:latin typeface="Arial"/>
              </a:rPr>
              <a:t>Cinquième niveau de plan</a:t>
            </a:r>
          </a:p>
          <a:p>
            <a:pPr marL="3258196" lvl="5" indent="-271516">
              <a:spcBef>
                <a:spcPts val="35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14" b="0" strike="noStrike" spc="-1">
                <a:latin typeface="Arial"/>
              </a:rPr>
              <a:t>Sixième niveau de plan</a:t>
            </a:r>
          </a:p>
          <a:p>
            <a:pPr marL="3801230" lvl="6" indent="-271516">
              <a:spcBef>
                <a:spcPts val="35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14" b="0" strike="noStrike" spc="-1">
                <a:latin typeface="Arial"/>
              </a:rPr>
              <a:t>Septième niveau de plan</a:t>
            </a:r>
          </a:p>
        </p:txBody>
      </p:sp>
    </p:spTree>
    <p:extLst>
      <p:ext uri="{BB962C8B-B14F-4D97-AF65-F5344CB8AC3E}">
        <p14:creationId xmlns:p14="http://schemas.microsoft.com/office/powerpoint/2010/main" val="2563243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97" r:id="rId13"/>
  </p:sldLayoutIdLst>
  <p:txStyles>
    <p:titleStyle>
      <a:lvl1pPr algn="l" defTabSz="1149420" rtl="0" eaLnBrk="1" latinLnBrk="0" hangingPunct="1">
        <a:lnSpc>
          <a:spcPct val="90000"/>
        </a:lnSpc>
        <a:spcBef>
          <a:spcPct val="0"/>
        </a:spcBef>
        <a:buNone/>
        <a:defRPr sz="55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3024" indent="-407268" algn="l" defTabSz="1149420" rtl="0" eaLnBrk="1" latinLnBrk="0" hangingPunct="1">
        <a:lnSpc>
          <a:spcPct val="90000"/>
        </a:lnSpc>
        <a:spcBef>
          <a:spcPts val="1781"/>
        </a:spcBef>
        <a:buClr>
          <a:srgbClr val="000000"/>
        </a:buClr>
        <a:buSzPct val="45000"/>
        <a:buFont typeface="Wingdings" charset="2"/>
        <a:buChar char=""/>
        <a:defRPr sz="3521" kern="1200">
          <a:solidFill>
            <a:schemeClr val="tx1"/>
          </a:solidFill>
          <a:latin typeface="+mn-lt"/>
          <a:ea typeface="+mn-ea"/>
          <a:cs typeface="+mn-cs"/>
        </a:defRPr>
      </a:lvl1pPr>
      <a:lvl2pPr marL="862064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3017" kern="1200">
          <a:solidFill>
            <a:schemeClr val="tx1"/>
          </a:solidFill>
          <a:latin typeface="+mn-lt"/>
          <a:ea typeface="+mn-ea"/>
          <a:cs typeface="+mn-cs"/>
        </a:defRPr>
      </a:lvl2pPr>
      <a:lvl3pPr marL="1436774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3pPr>
      <a:lvl4pPr marL="2011484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586193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3160902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735613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310322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885033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70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420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12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883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54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25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2968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767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Image 3"/>
          <p:cNvPicPr/>
          <p:nvPr/>
        </p:nvPicPr>
        <p:blipFill>
          <a:blip r:embed="rId15"/>
          <a:stretch/>
        </p:blipFill>
        <p:spPr>
          <a:xfrm>
            <a:off x="11264722" y="6957720"/>
            <a:ext cx="1278385" cy="362520"/>
          </a:xfrm>
          <a:prstGeom prst="rect">
            <a:avLst/>
          </a:prstGeom>
          <a:ln>
            <a:noFill/>
          </a:ln>
        </p:spPr>
      </p:pic>
      <p:sp>
        <p:nvSpPr>
          <p:cNvPr id="386" name="CustomShape 2"/>
          <p:cNvSpPr/>
          <p:nvPr userDrawn="1"/>
        </p:nvSpPr>
        <p:spPr>
          <a:xfrm>
            <a:off x="2737780" y="588960"/>
            <a:ext cx="9138754" cy="437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PlaceHolder 48"/>
          <p:cNvSpPr>
            <a:spLocks noGrp="1"/>
          </p:cNvSpPr>
          <p:nvPr>
            <p:ph type="title"/>
          </p:nvPr>
        </p:nvSpPr>
        <p:spPr>
          <a:xfrm>
            <a:off x="672335" y="1813946"/>
            <a:ext cx="12095104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5531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433" name="PlaceHolder 49"/>
          <p:cNvSpPr>
            <a:spLocks noGrp="1"/>
          </p:cNvSpPr>
          <p:nvPr>
            <p:ph type="body"/>
          </p:nvPr>
        </p:nvSpPr>
        <p:spPr>
          <a:xfrm>
            <a:off x="964785" y="2427480"/>
            <a:ext cx="12095104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022" b="0" strike="noStrike" spc="-1">
                <a:latin typeface="Arial"/>
              </a:rPr>
              <a:t>Cliquez pour éditer le format du plan de texte</a:t>
            </a:r>
          </a:p>
          <a:p>
            <a:pPr marL="1086066" lvl="1" indent="-407274">
              <a:spcBef>
                <a:spcPts val="1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3521" b="0" strike="noStrike" spc="-1">
                <a:latin typeface="Arial"/>
              </a:rPr>
              <a:t>Second niveau de plan</a:t>
            </a:r>
          </a:p>
          <a:p>
            <a:pPr marL="1629098" lvl="2" indent="-362022">
              <a:spcBef>
                <a:spcPts val="106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017" b="0" strike="noStrike" spc="-1">
                <a:latin typeface="Arial"/>
              </a:rPr>
              <a:t>Troisième niveau de plan</a:t>
            </a:r>
          </a:p>
          <a:p>
            <a:pPr marL="2172131" lvl="3" indent="-271516">
              <a:spcBef>
                <a:spcPts val="71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514" b="0" strike="noStrike" spc="-1">
                <a:latin typeface="Arial"/>
              </a:rPr>
              <a:t>Quatrième niveau de plan</a:t>
            </a:r>
          </a:p>
          <a:p>
            <a:pPr marL="2715164" lvl="4" indent="-271516">
              <a:spcBef>
                <a:spcPts val="35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14" b="0" strike="noStrike" spc="-1">
                <a:latin typeface="Arial"/>
              </a:rPr>
              <a:t>Cinquième niveau de plan</a:t>
            </a:r>
          </a:p>
          <a:p>
            <a:pPr marL="3258196" lvl="5" indent="-271516">
              <a:spcBef>
                <a:spcPts val="35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14" b="0" strike="noStrike" spc="-1">
                <a:latin typeface="Arial"/>
              </a:rPr>
              <a:t>Sixième niveau de plan</a:t>
            </a:r>
          </a:p>
          <a:p>
            <a:pPr marL="3801230" lvl="6" indent="-271516">
              <a:spcBef>
                <a:spcPts val="35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14" b="0" strike="noStrike" spc="-1">
                <a:latin typeface="Arial"/>
              </a:rPr>
              <a:t>Septième niveau de plan</a:t>
            </a:r>
          </a:p>
        </p:txBody>
      </p:sp>
    </p:spTree>
    <p:extLst>
      <p:ext uri="{BB962C8B-B14F-4D97-AF65-F5344CB8AC3E}">
        <p14:creationId xmlns:p14="http://schemas.microsoft.com/office/powerpoint/2010/main" val="396181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</p:sldLayoutIdLst>
  <p:txStyles>
    <p:titleStyle>
      <a:lvl1pPr algn="l" defTabSz="1149420" rtl="0" eaLnBrk="1" latinLnBrk="0" hangingPunct="1">
        <a:lnSpc>
          <a:spcPct val="90000"/>
        </a:lnSpc>
        <a:spcBef>
          <a:spcPct val="0"/>
        </a:spcBef>
        <a:buNone/>
        <a:defRPr sz="55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3024" indent="-407268" algn="l" defTabSz="1149420" rtl="0" eaLnBrk="1" latinLnBrk="0" hangingPunct="1">
        <a:lnSpc>
          <a:spcPct val="90000"/>
        </a:lnSpc>
        <a:spcBef>
          <a:spcPts val="1781"/>
        </a:spcBef>
        <a:buClr>
          <a:srgbClr val="000000"/>
        </a:buClr>
        <a:buSzPct val="45000"/>
        <a:buFont typeface="Wingdings" charset="2"/>
        <a:buChar char=""/>
        <a:defRPr sz="3521" kern="1200">
          <a:solidFill>
            <a:schemeClr val="tx1"/>
          </a:solidFill>
          <a:latin typeface="+mn-lt"/>
          <a:ea typeface="+mn-ea"/>
          <a:cs typeface="+mn-cs"/>
        </a:defRPr>
      </a:lvl1pPr>
      <a:lvl2pPr marL="862064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3017" kern="1200">
          <a:solidFill>
            <a:schemeClr val="tx1"/>
          </a:solidFill>
          <a:latin typeface="+mn-lt"/>
          <a:ea typeface="+mn-ea"/>
          <a:cs typeface="+mn-cs"/>
        </a:defRPr>
      </a:lvl2pPr>
      <a:lvl3pPr marL="1436774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3pPr>
      <a:lvl4pPr marL="2011484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586193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3160902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735613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310322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885033" indent="-287354" algn="l" defTabSz="1149420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70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420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12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883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54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25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2968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7679" algn="l" defTabSz="1149420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0" name="Image 293"/>
          <p:cNvPicPr/>
          <p:nvPr/>
        </p:nvPicPr>
        <p:blipFill>
          <a:blip r:embed="rId3"/>
          <a:stretch/>
        </p:blipFill>
        <p:spPr>
          <a:xfrm>
            <a:off x="452" y="0"/>
            <a:ext cx="453" cy="360"/>
          </a:xfrm>
          <a:prstGeom prst="rect">
            <a:avLst/>
          </a:prstGeom>
          <a:ln>
            <a:noFill/>
          </a:ln>
        </p:spPr>
      </p:pic>
      <p:pic>
        <p:nvPicPr>
          <p:cNvPr id="1761" name="Image 287"/>
          <p:cNvPicPr/>
          <p:nvPr/>
        </p:nvPicPr>
        <p:blipFill>
          <a:blip r:embed="rId3"/>
          <a:stretch/>
        </p:blipFill>
        <p:spPr>
          <a:xfrm>
            <a:off x="452" y="0"/>
            <a:ext cx="453" cy="360"/>
          </a:xfrm>
          <a:prstGeom prst="rect">
            <a:avLst/>
          </a:prstGeom>
          <a:ln>
            <a:noFill/>
          </a:ln>
        </p:spPr>
      </p:pic>
      <p:pic>
        <p:nvPicPr>
          <p:cNvPr id="1762" name="Google Shape;11;p18"/>
          <p:cNvPicPr/>
          <p:nvPr/>
        </p:nvPicPr>
        <p:blipFill>
          <a:blip r:embed="rId4"/>
          <a:stretch/>
        </p:blipFill>
        <p:spPr>
          <a:xfrm>
            <a:off x="11264719" y="6957720"/>
            <a:ext cx="1277480" cy="361800"/>
          </a:xfrm>
          <a:prstGeom prst="rect">
            <a:avLst/>
          </a:prstGeom>
          <a:ln>
            <a:noFill/>
          </a:ln>
        </p:spPr>
      </p:pic>
      <p:grpSp>
        <p:nvGrpSpPr>
          <p:cNvPr id="1763" name="Group 1"/>
          <p:cNvGrpSpPr/>
          <p:nvPr/>
        </p:nvGrpSpPr>
        <p:grpSpPr>
          <a:xfrm>
            <a:off x="0" y="74160"/>
            <a:ext cx="4398549" cy="109440"/>
            <a:chOff x="0" y="74160"/>
            <a:chExt cx="3499200" cy="109440"/>
          </a:xfrm>
        </p:grpSpPr>
        <p:sp>
          <p:nvSpPr>
            <p:cNvPr id="1764" name="CustomShape 2"/>
            <p:cNvSpPr/>
            <p:nvPr/>
          </p:nvSpPr>
          <p:spPr>
            <a:xfrm>
              <a:off x="0" y="74160"/>
              <a:ext cx="3496680" cy="109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5" name="CustomShape 3"/>
            <p:cNvSpPr/>
            <p:nvPr/>
          </p:nvSpPr>
          <p:spPr>
            <a:xfrm>
              <a:off x="0" y="74160"/>
              <a:ext cx="108000" cy="105480"/>
            </a:xfrm>
            <a:custGeom>
              <a:avLst/>
              <a:gdLst/>
              <a:ahLst/>
              <a:cxnLst/>
              <a:rect l="l" t="t" r="r" b="b"/>
              <a:pathLst>
                <a:path w="36" h="32">
                  <a:moveTo>
                    <a:pt x="2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9" y="0"/>
                    <a:pt x="36" y="7"/>
                    <a:pt x="36" y="16"/>
                  </a:cubicBezTo>
                  <a:cubicBezTo>
                    <a:pt x="36" y="25"/>
                    <a:pt x="29" y="32"/>
                    <a:pt x="20" y="32"/>
                  </a:cubicBezTo>
                  <a:close/>
                </a:path>
              </a:pathLst>
            </a:custGeom>
            <a:solidFill>
              <a:srgbClr val="66B2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6" name="CustomShape 4"/>
            <p:cNvSpPr/>
            <p:nvPr/>
          </p:nvSpPr>
          <p:spPr>
            <a:xfrm>
              <a:off x="198360" y="74160"/>
              <a:ext cx="218880" cy="105480"/>
            </a:xfrm>
            <a:custGeom>
              <a:avLst/>
              <a:gdLst/>
              <a:ahLst/>
              <a:cxnLst/>
              <a:rect l="l" t="t" r="r" b="b"/>
              <a:pathLst>
                <a:path w="72" h="32">
                  <a:moveTo>
                    <a:pt x="56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5" y="0"/>
                    <a:pt x="72" y="7"/>
                    <a:pt x="72" y="16"/>
                  </a:cubicBezTo>
                  <a:cubicBezTo>
                    <a:pt x="72" y="25"/>
                    <a:pt x="65" y="32"/>
                    <a:pt x="56" y="32"/>
                  </a:cubicBezTo>
                  <a:close/>
                </a:path>
              </a:pathLst>
            </a:custGeom>
            <a:solidFill>
              <a:srgbClr val="8760A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7" name="CustomShape 5"/>
            <p:cNvSpPr/>
            <p:nvPr/>
          </p:nvSpPr>
          <p:spPr>
            <a:xfrm>
              <a:off x="506520" y="74160"/>
              <a:ext cx="341280" cy="105480"/>
            </a:xfrm>
            <a:custGeom>
              <a:avLst/>
              <a:gdLst/>
              <a:ahLst/>
              <a:cxnLst/>
              <a:rect l="l" t="t" r="r" b="b"/>
              <a:pathLst>
                <a:path w="112" h="32"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5" y="0"/>
                    <a:pt x="112" y="7"/>
                    <a:pt x="112" y="16"/>
                  </a:cubicBezTo>
                  <a:cubicBezTo>
                    <a:pt x="112" y="25"/>
                    <a:pt x="105" y="32"/>
                    <a:pt x="96" y="32"/>
                  </a:cubicBezTo>
                  <a:close/>
                </a:path>
              </a:pathLst>
            </a:custGeom>
            <a:solidFill>
              <a:srgbClr val="7D368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8" name="CustomShape 6"/>
            <p:cNvSpPr/>
            <p:nvPr/>
          </p:nvSpPr>
          <p:spPr>
            <a:xfrm>
              <a:off x="936720" y="74160"/>
              <a:ext cx="205920" cy="105480"/>
            </a:xfrm>
            <a:custGeom>
              <a:avLst/>
              <a:gdLst/>
              <a:ahLst/>
              <a:cxnLst/>
              <a:rect l="l" t="t" r="r" b="b"/>
              <a:pathLst>
                <a:path w="68" h="32">
                  <a:moveTo>
                    <a:pt x="51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0" y="0"/>
                    <a:pt x="68" y="7"/>
                    <a:pt x="68" y="16"/>
                  </a:cubicBezTo>
                  <a:cubicBezTo>
                    <a:pt x="68" y="25"/>
                    <a:pt x="60" y="32"/>
                    <a:pt x="51" y="32"/>
                  </a:cubicBezTo>
                  <a:close/>
                </a:path>
              </a:pathLst>
            </a:custGeom>
            <a:solidFill>
              <a:srgbClr val="8760A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9" name="CustomShape 7"/>
            <p:cNvSpPr/>
            <p:nvPr/>
          </p:nvSpPr>
          <p:spPr>
            <a:xfrm>
              <a:off x="1230480" y="74160"/>
              <a:ext cx="165960" cy="105480"/>
            </a:xfrm>
            <a:custGeom>
              <a:avLst/>
              <a:gdLst/>
              <a:ahLst/>
              <a:cxnLst/>
              <a:rect l="l" t="t" r="r" b="b"/>
              <a:pathLst>
                <a:path w="55" h="32">
                  <a:moveTo>
                    <a:pt x="39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8" y="0"/>
                    <a:pt x="55" y="7"/>
                    <a:pt x="55" y="16"/>
                  </a:cubicBezTo>
                  <a:cubicBezTo>
                    <a:pt x="55" y="25"/>
                    <a:pt x="48" y="32"/>
                    <a:pt x="39" y="32"/>
                  </a:cubicBezTo>
                  <a:close/>
                </a:path>
              </a:pathLst>
            </a:custGeom>
            <a:solidFill>
              <a:srgbClr val="843F8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0" name="CustomShape 8"/>
            <p:cNvSpPr/>
            <p:nvPr/>
          </p:nvSpPr>
          <p:spPr>
            <a:xfrm>
              <a:off x="1486800" y="74160"/>
              <a:ext cx="456120" cy="105480"/>
            </a:xfrm>
            <a:custGeom>
              <a:avLst/>
              <a:gdLst/>
              <a:ahLst/>
              <a:cxnLst/>
              <a:rect l="l" t="t" r="r" b="b"/>
              <a:pathLst>
                <a:path w="150" h="32">
                  <a:moveTo>
                    <a:pt x="134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43" y="0"/>
                    <a:pt x="150" y="7"/>
                    <a:pt x="150" y="16"/>
                  </a:cubicBezTo>
                  <a:cubicBezTo>
                    <a:pt x="150" y="25"/>
                    <a:pt x="143" y="32"/>
                    <a:pt x="134" y="32"/>
                  </a:cubicBezTo>
                  <a:close/>
                </a:path>
              </a:pathLst>
            </a:custGeom>
            <a:solidFill>
              <a:srgbClr val="843F8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1" name="CustomShape 9"/>
            <p:cNvSpPr/>
            <p:nvPr/>
          </p:nvSpPr>
          <p:spPr>
            <a:xfrm>
              <a:off x="2033280" y="74160"/>
              <a:ext cx="108000" cy="105480"/>
            </a:xfrm>
            <a:custGeom>
              <a:avLst/>
              <a:gdLst/>
              <a:ahLst/>
              <a:cxnLst/>
              <a:rect l="l" t="t" r="r" b="b"/>
              <a:pathLst>
                <a:path w="36" h="32">
                  <a:moveTo>
                    <a:pt x="2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9" y="0"/>
                    <a:pt x="36" y="7"/>
                    <a:pt x="36" y="16"/>
                  </a:cubicBezTo>
                  <a:cubicBezTo>
                    <a:pt x="36" y="25"/>
                    <a:pt x="29" y="32"/>
                    <a:pt x="20" y="32"/>
                  </a:cubicBezTo>
                  <a:close/>
                </a:path>
              </a:pathLst>
            </a:custGeom>
            <a:solidFill>
              <a:srgbClr val="66B2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2" name="CustomShape 10"/>
            <p:cNvSpPr/>
            <p:nvPr/>
          </p:nvSpPr>
          <p:spPr>
            <a:xfrm>
              <a:off x="2231640" y="74160"/>
              <a:ext cx="190440" cy="105480"/>
            </a:xfrm>
            <a:custGeom>
              <a:avLst/>
              <a:gdLst/>
              <a:ahLst/>
              <a:cxnLst/>
              <a:rect l="l" t="t" r="r" b="b"/>
              <a:pathLst>
                <a:path w="63" h="32">
                  <a:moveTo>
                    <a:pt x="47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6" y="0"/>
                    <a:pt x="63" y="7"/>
                    <a:pt x="63" y="16"/>
                  </a:cubicBezTo>
                  <a:cubicBezTo>
                    <a:pt x="63" y="25"/>
                    <a:pt x="56" y="32"/>
                    <a:pt x="47" y="32"/>
                  </a:cubicBezTo>
                  <a:close/>
                </a:path>
              </a:pathLst>
            </a:custGeom>
            <a:solidFill>
              <a:srgbClr val="6F9ED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3" name="CustomShape 11"/>
            <p:cNvSpPr/>
            <p:nvPr/>
          </p:nvSpPr>
          <p:spPr>
            <a:xfrm>
              <a:off x="2512440" y="74160"/>
              <a:ext cx="343800" cy="105480"/>
            </a:xfrm>
            <a:custGeom>
              <a:avLst/>
              <a:gdLst/>
              <a:ahLst/>
              <a:cxnLst/>
              <a:rect l="l" t="t" r="r" b="b"/>
              <a:pathLst>
                <a:path w="113" h="32">
                  <a:moveTo>
                    <a:pt x="97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3" y="7"/>
                    <a:pt x="113" y="16"/>
                  </a:cubicBezTo>
                  <a:cubicBezTo>
                    <a:pt x="113" y="25"/>
                    <a:pt x="106" y="32"/>
                    <a:pt x="97" y="32"/>
                  </a:cubicBezTo>
                  <a:close/>
                </a:path>
              </a:pathLst>
            </a:custGeom>
            <a:solidFill>
              <a:srgbClr val="8760A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4" name="CustomShape 12"/>
            <p:cNvSpPr/>
            <p:nvPr/>
          </p:nvSpPr>
          <p:spPr>
            <a:xfrm>
              <a:off x="2945520" y="74160"/>
              <a:ext cx="283320" cy="105480"/>
            </a:xfrm>
            <a:custGeom>
              <a:avLst/>
              <a:gdLst/>
              <a:ahLst/>
              <a:cxnLst/>
              <a:rect l="l" t="t" r="r" b="b"/>
              <a:pathLst>
                <a:path w="93" h="32">
                  <a:moveTo>
                    <a:pt x="7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5" y="0"/>
                    <a:pt x="93" y="7"/>
                    <a:pt x="93" y="16"/>
                  </a:cubicBezTo>
                  <a:cubicBezTo>
                    <a:pt x="93" y="25"/>
                    <a:pt x="85" y="32"/>
                    <a:pt x="76" y="32"/>
                  </a:cubicBezTo>
                  <a:close/>
                </a:path>
              </a:pathLst>
            </a:custGeom>
            <a:solidFill>
              <a:srgbClr val="843F8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5" name="CustomShape 13"/>
            <p:cNvSpPr/>
            <p:nvPr/>
          </p:nvSpPr>
          <p:spPr>
            <a:xfrm>
              <a:off x="3317760" y="74160"/>
              <a:ext cx="181440" cy="105480"/>
            </a:xfrm>
            <a:custGeom>
              <a:avLst/>
              <a:gdLst/>
              <a:ahLst/>
              <a:cxnLst/>
              <a:rect l="l" t="t" r="r" b="b"/>
              <a:pathLst>
                <a:path w="60" h="32">
                  <a:moveTo>
                    <a:pt x="44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3" y="0"/>
                    <a:pt x="60" y="7"/>
                    <a:pt x="60" y="16"/>
                  </a:cubicBezTo>
                  <a:cubicBezTo>
                    <a:pt x="60" y="25"/>
                    <a:pt x="53" y="32"/>
                    <a:pt x="44" y="32"/>
                  </a:cubicBezTo>
                  <a:close/>
                </a:path>
              </a:pathLst>
            </a:custGeom>
            <a:solidFill>
              <a:srgbClr val="66B2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776" name="Group 14"/>
          <p:cNvGrpSpPr/>
          <p:nvPr/>
        </p:nvGrpSpPr>
        <p:grpSpPr>
          <a:xfrm>
            <a:off x="4533855" y="74160"/>
            <a:ext cx="4398549" cy="109440"/>
            <a:chOff x="3606840" y="74160"/>
            <a:chExt cx="3499200" cy="109440"/>
          </a:xfrm>
        </p:grpSpPr>
        <p:sp>
          <p:nvSpPr>
            <p:cNvPr id="1777" name="CustomShape 15"/>
            <p:cNvSpPr/>
            <p:nvPr/>
          </p:nvSpPr>
          <p:spPr>
            <a:xfrm>
              <a:off x="3606840" y="74160"/>
              <a:ext cx="3496680" cy="109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8" name="CustomShape 16"/>
            <p:cNvSpPr/>
            <p:nvPr/>
          </p:nvSpPr>
          <p:spPr>
            <a:xfrm>
              <a:off x="3606840" y="74160"/>
              <a:ext cx="108000" cy="105480"/>
            </a:xfrm>
            <a:custGeom>
              <a:avLst/>
              <a:gdLst/>
              <a:ahLst/>
              <a:cxnLst/>
              <a:rect l="l" t="t" r="r" b="b"/>
              <a:pathLst>
                <a:path w="36" h="32">
                  <a:moveTo>
                    <a:pt x="2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9" y="0"/>
                    <a:pt x="36" y="7"/>
                    <a:pt x="36" y="16"/>
                  </a:cubicBezTo>
                  <a:cubicBezTo>
                    <a:pt x="36" y="25"/>
                    <a:pt x="29" y="32"/>
                    <a:pt x="20" y="32"/>
                  </a:cubicBezTo>
                  <a:close/>
                </a:path>
              </a:pathLst>
            </a:custGeom>
            <a:solidFill>
              <a:srgbClr val="66B2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9" name="CustomShape 17"/>
            <p:cNvSpPr/>
            <p:nvPr/>
          </p:nvSpPr>
          <p:spPr>
            <a:xfrm>
              <a:off x="3805200" y="74160"/>
              <a:ext cx="218880" cy="105480"/>
            </a:xfrm>
            <a:custGeom>
              <a:avLst/>
              <a:gdLst/>
              <a:ahLst/>
              <a:cxnLst/>
              <a:rect l="l" t="t" r="r" b="b"/>
              <a:pathLst>
                <a:path w="72" h="32">
                  <a:moveTo>
                    <a:pt x="56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5" y="0"/>
                    <a:pt x="72" y="7"/>
                    <a:pt x="72" y="16"/>
                  </a:cubicBezTo>
                  <a:cubicBezTo>
                    <a:pt x="72" y="25"/>
                    <a:pt x="65" y="32"/>
                    <a:pt x="56" y="32"/>
                  </a:cubicBezTo>
                  <a:close/>
                </a:path>
              </a:pathLst>
            </a:custGeom>
            <a:solidFill>
              <a:srgbClr val="8760A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0" name="CustomShape 18"/>
            <p:cNvSpPr/>
            <p:nvPr/>
          </p:nvSpPr>
          <p:spPr>
            <a:xfrm>
              <a:off x="4113000" y="74160"/>
              <a:ext cx="341280" cy="105480"/>
            </a:xfrm>
            <a:custGeom>
              <a:avLst/>
              <a:gdLst/>
              <a:ahLst/>
              <a:cxnLst/>
              <a:rect l="l" t="t" r="r" b="b"/>
              <a:pathLst>
                <a:path w="112" h="32"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5" y="0"/>
                    <a:pt x="112" y="7"/>
                    <a:pt x="112" y="16"/>
                  </a:cubicBezTo>
                  <a:cubicBezTo>
                    <a:pt x="112" y="25"/>
                    <a:pt x="105" y="32"/>
                    <a:pt x="96" y="32"/>
                  </a:cubicBezTo>
                  <a:close/>
                </a:path>
              </a:pathLst>
            </a:custGeom>
            <a:solidFill>
              <a:srgbClr val="7D368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1" name="CustomShape 19"/>
            <p:cNvSpPr/>
            <p:nvPr/>
          </p:nvSpPr>
          <p:spPr>
            <a:xfrm>
              <a:off x="4543560" y="74160"/>
              <a:ext cx="205920" cy="105480"/>
            </a:xfrm>
            <a:custGeom>
              <a:avLst/>
              <a:gdLst/>
              <a:ahLst/>
              <a:cxnLst/>
              <a:rect l="l" t="t" r="r" b="b"/>
              <a:pathLst>
                <a:path w="68" h="32">
                  <a:moveTo>
                    <a:pt x="51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0" y="0"/>
                    <a:pt x="68" y="7"/>
                    <a:pt x="68" y="16"/>
                  </a:cubicBezTo>
                  <a:cubicBezTo>
                    <a:pt x="68" y="25"/>
                    <a:pt x="60" y="32"/>
                    <a:pt x="51" y="32"/>
                  </a:cubicBezTo>
                  <a:close/>
                </a:path>
              </a:pathLst>
            </a:custGeom>
            <a:solidFill>
              <a:srgbClr val="8760A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2" name="CustomShape 20"/>
            <p:cNvSpPr/>
            <p:nvPr/>
          </p:nvSpPr>
          <p:spPr>
            <a:xfrm>
              <a:off x="4837320" y="74160"/>
              <a:ext cx="165960" cy="105480"/>
            </a:xfrm>
            <a:custGeom>
              <a:avLst/>
              <a:gdLst/>
              <a:ahLst/>
              <a:cxnLst/>
              <a:rect l="l" t="t" r="r" b="b"/>
              <a:pathLst>
                <a:path w="55" h="32">
                  <a:moveTo>
                    <a:pt x="39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8" y="0"/>
                    <a:pt x="55" y="7"/>
                    <a:pt x="55" y="16"/>
                  </a:cubicBezTo>
                  <a:cubicBezTo>
                    <a:pt x="55" y="25"/>
                    <a:pt x="48" y="32"/>
                    <a:pt x="39" y="32"/>
                  </a:cubicBezTo>
                  <a:close/>
                </a:path>
              </a:pathLst>
            </a:custGeom>
            <a:solidFill>
              <a:srgbClr val="843F8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3" name="CustomShape 21"/>
            <p:cNvSpPr/>
            <p:nvPr/>
          </p:nvSpPr>
          <p:spPr>
            <a:xfrm>
              <a:off x="5093640" y="74160"/>
              <a:ext cx="456120" cy="105480"/>
            </a:xfrm>
            <a:custGeom>
              <a:avLst/>
              <a:gdLst/>
              <a:ahLst/>
              <a:cxnLst/>
              <a:rect l="l" t="t" r="r" b="b"/>
              <a:pathLst>
                <a:path w="150" h="32">
                  <a:moveTo>
                    <a:pt x="134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43" y="0"/>
                    <a:pt x="150" y="7"/>
                    <a:pt x="150" y="16"/>
                  </a:cubicBezTo>
                  <a:cubicBezTo>
                    <a:pt x="150" y="25"/>
                    <a:pt x="143" y="32"/>
                    <a:pt x="134" y="32"/>
                  </a:cubicBezTo>
                  <a:close/>
                </a:path>
              </a:pathLst>
            </a:custGeom>
            <a:solidFill>
              <a:srgbClr val="843F8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4" name="CustomShape 22"/>
            <p:cNvSpPr/>
            <p:nvPr/>
          </p:nvSpPr>
          <p:spPr>
            <a:xfrm>
              <a:off x="5639760" y="74160"/>
              <a:ext cx="108000" cy="105480"/>
            </a:xfrm>
            <a:custGeom>
              <a:avLst/>
              <a:gdLst/>
              <a:ahLst/>
              <a:cxnLst/>
              <a:rect l="l" t="t" r="r" b="b"/>
              <a:pathLst>
                <a:path w="36" h="32">
                  <a:moveTo>
                    <a:pt x="2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9" y="0"/>
                    <a:pt x="36" y="7"/>
                    <a:pt x="36" y="16"/>
                  </a:cubicBezTo>
                  <a:cubicBezTo>
                    <a:pt x="36" y="25"/>
                    <a:pt x="29" y="32"/>
                    <a:pt x="20" y="32"/>
                  </a:cubicBezTo>
                  <a:close/>
                </a:path>
              </a:pathLst>
            </a:custGeom>
            <a:solidFill>
              <a:srgbClr val="66B2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5" name="CustomShape 23"/>
            <p:cNvSpPr/>
            <p:nvPr/>
          </p:nvSpPr>
          <p:spPr>
            <a:xfrm>
              <a:off x="5838120" y="74160"/>
              <a:ext cx="190440" cy="105480"/>
            </a:xfrm>
            <a:custGeom>
              <a:avLst/>
              <a:gdLst/>
              <a:ahLst/>
              <a:cxnLst/>
              <a:rect l="l" t="t" r="r" b="b"/>
              <a:pathLst>
                <a:path w="63" h="32">
                  <a:moveTo>
                    <a:pt x="47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6" y="0"/>
                    <a:pt x="63" y="7"/>
                    <a:pt x="63" y="16"/>
                  </a:cubicBezTo>
                  <a:cubicBezTo>
                    <a:pt x="63" y="25"/>
                    <a:pt x="56" y="32"/>
                    <a:pt x="47" y="32"/>
                  </a:cubicBezTo>
                  <a:close/>
                </a:path>
              </a:pathLst>
            </a:custGeom>
            <a:solidFill>
              <a:srgbClr val="6F9ED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6" name="CustomShape 24"/>
            <p:cNvSpPr/>
            <p:nvPr/>
          </p:nvSpPr>
          <p:spPr>
            <a:xfrm>
              <a:off x="6119280" y="74160"/>
              <a:ext cx="343800" cy="105480"/>
            </a:xfrm>
            <a:custGeom>
              <a:avLst/>
              <a:gdLst/>
              <a:ahLst/>
              <a:cxnLst/>
              <a:rect l="l" t="t" r="r" b="b"/>
              <a:pathLst>
                <a:path w="113" h="32">
                  <a:moveTo>
                    <a:pt x="97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3" y="7"/>
                    <a:pt x="113" y="16"/>
                  </a:cubicBezTo>
                  <a:cubicBezTo>
                    <a:pt x="113" y="25"/>
                    <a:pt x="106" y="32"/>
                    <a:pt x="97" y="32"/>
                  </a:cubicBezTo>
                  <a:close/>
                </a:path>
              </a:pathLst>
            </a:custGeom>
            <a:solidFill>
              <a:srgbClr val="8760A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7" name="CustomShape 25"/>
            <p:cNvSpPr/>
            <p:nvPr/>
          </p:nvSpPr>
          <p:spPr>
            <a:xfrm>
              <a:off x="6552000" y="74160"/>
              <a:ext cx="283320" cy="105480"/>
            </a:xfrm>
            <a:custGeom>
              <a:avLst/>
              <a:gdLst/>
              <a:ahLst/>
              <a:cxnLst/>
              <a:rect l="l" t="t" r="r" b="b"/>
              <a:pathLst>
                <a:path w="93" h="32">
                  <a:moveTo>
                    <a:pt x="7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5" y="0"/>
                    <a:pt x="93" y="7"/>
                    <a:pt x="93" y="16"/>
                  </a:cubicBezTo>
                  <a:cubicBezTo>
                    <a:pt x="93" y="25"/>
                    <a:pt x="85" y="32"/>
                    <a:pt x="76" y="32"/>
                  </a:cubicBezTo>
                  <a:close/>
                </a:path>
              </a:pathLst>
            </a:custGeom>
            <a:solidFill>
              <a:srgbClr val="843F8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8" name="CustomShape 26"/>
            <p:cNvSpPr/>
            <p:nvPr/>
          </p:nvSpPr>
          <p:spPr>
            <a:xfrm>
              <a:off x="6924600" y="74160"/>
              <a:ext cx="181440" cy="105480"/>
            </a:xfrm>
            <a:custGeom>
              <a:avLst/>
              <a:gdLst/>
              <a:ahLst/>
              <a:cxnLst/>
              <a:rect l="l" t="t" r="r" b="b"/>
              <a:pathLst>
                <a:path w="60" h="32">
                  <a:moveTo>
                    <a:pt x="44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3" y="0"/>
                    <a:pt x="60" y="7"/>
                    <a:pt x="60" y="16"/>
                  </a:cubicBezTo>
                  <a:cubicBezTo>
                    <a:pt x="60" y="25"/>
                    <a:pt x="53" y="32"/>
                    <a:pt x="44" y="32"/>
                  </a:cubicBezTo>
                  <a:close/>
                </a:path>
              </a:pathLst>
            </a:custGeom>
            <a:solidFill>
              <a:srgbClr val="66B2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789" name="Group 27"/>
          <p:cNvGrpSpPr/>
          <p:nvPr/>
        </p:nvGrpSpPr>
        <p:grpSpPr>
          <a:xfrm>
            <a:off x="9042819" y="74160"/>
            <a:ext cx="4398096" cy="109440"/>
            <a:chOff x="7193880" y="74160"/>
            <a:chExt cx="3498840" cy="109440"/>
          </a:xfrm>
        </p:grpSpPr>
        <p:sp>
          <p:nvSpPr>
            <p:cNvPr id="1790" name="CustomShape 28"/>
            <p:cNvSpPr/>
            <p:nvPr/>
          </p:nvSpPr>
          <p:spPr>
            <a:xfrm>
              <a:off x="7193880" y="74160"/>
              <a:ext cx="3496680" cy="109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1" name="CustomShape 29"/>
            <p:cNvSpPr/>
            <p:nvPr/>
          </p:nvSpPr>
          <p:spPr>
            <a:xfrm>
              <a:off x="7193880" y="74160"/>
              <a:ext cx="108000" cy="105480"/>
            </a:xfrm>
            <a:custGeom>
              <a:avLst/>
              <a:gdLst/>
              <a:ahLst/>
              <a:cxnLst/>
              <a:rect l="l" t="t" r="r" b="b"/>
              <a:pathLst>
                <a:path w="36" h="32">
                  <a:moveTo>
                    <a:pt x="2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9" y="0"/>
                    <a:pt x="36" y="7"/>
                    <a:pt x="36" y="16"/>
                  </a:cubicBezTo>
                  <a:cubicBezTo>
                    <a:pt x="36" y="25"/>
                    <a:pt x="29" y="32"/>
                    <a:pt x="20" y="32"/>
                  </a:cubicBezTo>
                  <a:close/>
                </a:path>
              </a:pathLst>
            </a:custGeom>
            <a:solidFill>
              <a:srgbClr val="E7344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2" name="CustomShape 30"/>
            <p:cNvSpPr/>
            <p:nvPr/>
          </p:nvSpPr>
          <p:spPr>
            <a:xfrm>
              <a:off x="7392240" y="74160"/>
              <a:ext cx="218880" cy="105480"/>
            </a:xfrm>
            <a:custGeom>
              <a:avLst/>
              <a:gdLst/>
              <a:ahLst/>
              <a:cxnLst/>
              <a:rect l="l" t="t" r="r" b="b"/>
              <a:pathLst>
                <a:path w="72" h="32">
                  <a:moveTo>
                    <a:pt x="56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5" y="0"/>
                    <a:pt x="72" y="7"/>
                    <a:pt x="72" y="16"/>
                  </a:cubicBezTo>
                  <a:cubicBezTo>
                    <a:pt x="72" y="25"/>
                    <a:pt x="65" y="32"/>
                    <a:pt x="56" y="32"/>
                  </a:cubicBezTo>
                  <a:close/>
                </a:path>
              </a:pathLst>
            </a:custGeom>
            <a:solidFill>
              <a:srgbClr val="8760A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3" name="CustomShape 31"/>
            <p:cNvSpPr/>
            <p:nvPr/>
          </p:nvSpPr>
          <p:spPr>
            <a:xfrm>
              <a:off x="7700040" y="74160"/>
              <a:ext cx="341280" cy="105480"/>
            </a:xfrm>
            <a:custGeom>
              <a:avLst/>
              <a:gdLst/>
              <a:ahLst/>
              <a:cxnLst/>
              <a:rect l="l" t="t" r="r" b="b"/>
              <a:pathLst>
                <a:path w="112" h="32">
                  <a:moveTo>
                    <a:pt x="9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5" y="0"/>
                    <a:pt x="112" y="7"/>
                    <a:pt x="112" y="16"/>
                  </a:cubicBezTo>
                  <a:cubicBezTo>
                    <a:pt x="112" y="25"/>
                    <a:pt x="105" y="32"/>
                    <a:pt x="96" y="32"/>
                  </a:cubicBezTo>
                  <a:close/>
                </a:path>
              </a:pathLst>
            </a:custGeom>
            <a:solidFill>
              <a:srgbClr val="7D368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4" name="CustomShape 32"/>
            <p:cNvSpPr/>
            <p:nvPr/>
          </p:nvSpPr>
          <p:spPr>
            <a:xfrm>
              <a:off x="8130240" y="74160"/>
              <a:ext cx="205920" cy="105480"/>
            </a:xfrm>
            <a:custGeom>
              <a:avLst/>
              <a:gdLst/>
              <a:ahLst/>
              <a:cxnLst/>
              <a:rect l="l" t="t" r="r" b="b"/>
              <a:pathLst>
                <a:path w="68" h="32">
                  <a:moveTo>
                    <a:pt x="51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0" y="0"/>
                    <a:pt x="68" y="7"/>
                    <a:pt x="68" y="16"/>
                  </a:cubicBezTo>
                  <a:cubicBezTo>
                    <a:pt x="68" y="25"/>
                    <a:pt x="60" y="32"/>
                    <a:pt x="51" y="32"/>
                  </a:cubicBezTo>
                  <a:close/>
                </a:path>
              </a:pathLst>
            </a:custGeom>
            <a:solidFill>
              <a:srgbClr val="8760A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5" name="CustomShape 33"/>
            <p:cNvSpPr/>
            <p:nvPr/>
          </p:nvSpPr>
          <p:spPr>
            <a:xfrm>
              <a:off x="8424000" y="74160"/>
              <a:ext cx="165960" cy="105480"/>
            </a:xfrm>
            <a:custGeom>
              <a:avLst/>
              <a:gdLst/>
              <a:ahLst/>
              <a:cxnLst/>
              <a:rect l="l" t="t" r="r" b="b"/>
              <a:pathLst>
                <a:path w="55" h="32">
                  <a:moveTo>
                    <a:pt x="39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8" y="0"/>
                    <a:pt x="55" y="7"/>
                    <a:pt x="55" y="16"/>
                  </a:cubicBezTo>
                  <a:cubicBezTo>
                    <a:pt x="55" y="25"/>
                    <a:pt x="48" y="32"/>
                    <a:pt x="39" y="32"/>
                  </a:cubicBezTo>
                  <a:close/>
                </a:path>
              </a:pathLst>
            </a:custGeom>
            <a:solidFill>
              <a:srgbClr val="843F8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6" name="CustomShape 34"/>
            <p:cNvSpPr/>
            <p:nvPr/>
          </p:nvSpPr>
          <p:spPr>
            <a:xfrm>
              <a:off x="8680680" y="74160"/>
              <a:ext cx="456120" cy="105480"/>
            </a:xfrm>
            <a:custGeom>
              <a:avLst/>
              <a:gdLst/>
              <a:ahLst/>
              <a:cxnLst/>
              <a:rect l="l" t="t" r="r" b="b"/>
              <a:pathLst>
                <a:path w="150" h="32">
                  <a:moveTo>
                    <a:pt x="134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43" y="0"/>
                    <a:pt x="150" y="7"/>
                    <a:pt x="150" y="16"/>
                  </a:cubicBezTo>
                  <a:cubicBezTo>
                    <a:pt x="150" y="25"/>
                    <a:pt x="143" y="32"/>
                    <a:pt x="134" y="32"/>
                  </a:cubicBezTo>
                  <a:close/>
                </a:path>
              </a:pathLst>
            </a:custGeom>
            <a:solidFill>
              <a:srgbClr val="843F8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7" name="CustomShape 35"/>
            <p:cNvSpPr/>
            <p:nvPr/>
          </p:nvSpPr>
          <p:spPr>
            <a:xfrm>
              <a:off x="9226800" y="74160"/>
              <a:ext cx="108000" cy="105480"/>
            </a:xfrm>
            <a:custGeom>
              <a:avLst/>
              <a:gdLst/>
              <a:ahLst/>
              <a:cxnLst/>
              <a:rect l="l" t="t" r="r" b="b"/>
              <a:pathLst>
                <a:path w="36" h="32">
                  <a:moveTo>
                    <a:pt x="2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9" y="0"/>
                    <a:pt x="36" y="7"/>
                    <a:pt x="36" y="16"/>
                  </a:cubicBezTo>
                  <a:cubicBezTo>
                    <a:pt x="36" y="25"/>
                    <a:pt x="29" y="32"/>
                    <a:pt x="20" y="32"/>
                  </a:cubicBezTo>
                  <a:close/>
                </a:path>
              </a:pathLst>
            </a:custGeom>
            <a:solidFill>
              <a:srgbClr val="66B2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8" name="CustomShape 36"/>
            <p:cNvSpPr/>
            <p:nvPr/>
          </p:nvSpPr>
          <p:spPr>
            <a:xfrm>
              <a:off x="9425160" y="74160"/>
              <a:ext cx="190440" cy="105480"/>
            </a:xfrm>
            <a:custGeom>
              <a:avLst/>
              <a:gdLst/>
              <a:ahLst/>
              <a:cxnLst/>
              <a:rect l="l" t="t" r="r" b="b"/>
              <a:pathLst>
                <a:path w="63" h="32">
                  <a:moveTo>
                    <a:pt x="47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6" y="0"/>
                    <a:pt x="63" y="7"/>
                    <a:pt x="63" y="16"/>
                  </a:cubicBezTo>
                  <a:cubicBezTo>
                    <a:pt x="63" y="25"/>
                    <a:pt x="56" y="32"/>
                    <a:pt x="47" y="32"/>
                  </a:cubicBezTo>
                  <a:close/>
                </a:path>
              </a:pathLst>
            </a:custGeom>
            <a:solidFill>
              <a:srgbClr val="6F9ED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9" name="CustomShape 37"/>
            <p:cNvSpPr/>
            <p:nvPr/>
          </p:nvSpPr>
          <p:spPr>
            <a:xfrm>
              <a:off x="9706320" y="74160"/>
              <a:ext cx="343800" cy="105480"/>
            </a:xfrm>
            <a:custGeom>
              <a:avLst/>
              <a:gdLst/>
              <a:ahLst/>
              <a:cxnLst/>
              <a:rect l="l" t="t" r="r" b="b"/>
              <a:pathLst>
                <a:path w="113" h="32">
                  <a:moveTo>
                    <a:pt x="97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3" y="7"/>
                    <a:pt x="113" y="16"/>
                  </a:cubicBezTo>
                  <a:cubicBezTo>
                    <a:pt x="113" y="25"/>
                    <a:pt x="106" y="32"/>
                    <a:pt x="97" y="32"/>
                  </a:cubicBezTo>
                  <a:close/>
                </a:path>
              </a:pathLst>
            </a:custGeom>
            <a:solidFill>
              <a:srgbClr val="8760A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0" name="CustomShape 38"/>
            <p:cNvSpPr/>
            <p:nvPr/>
          </p:nvSpPr>
          <p:spPr>
            <a:xfrm>
              <a:off x="10139040" y="74160"/>
              <a:ext cx="283320" cy="105480"/>
            </a:xfrm>
            <a:custGeom>
              <a:avLst/>
              <a:gdLst/>
              <a:ahLst/>
              <a:cxnLst/>
              <a:rect l="l" t="t" r="r" b="b"/>
              <a:pathLst>
                <a:path w="93" h="32">
                  <a:moveTo>
                    <a:pt x="7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5" y="0"/>
                    <a:pt x="93" y="7"/>
                    <a:pt x="93" y="16"/>
                  </a:cubicBezTo>
                  <a:cubicBezTo>
                    <a:pt x="93" y="25"/>
                    <a:pt x="85" y="32"/>
                    <a:pt x="76" y="32"/>
                  </a:cubicBezTo>
                  <a:close/>
                </a:path>
              </a:pathLst>
            </a:custGeom>
            <a:solidFill>
              <a:srgbClr val="843F8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1" name="CustomShape 39"/>
            <p:cNvSpPr/>
            <p:nvPr/>
          </p:nvSpPr>
          <p:spPr>
            <a:xfrm>
              <a:off x="10511280" y="74160"/>
              <a:ext cx="181440" cy="105480"/>
            </a:xfrm>
            <a:custGeom>
              <a:avLst/>
              <a:gdLst/>
              <a:ahLst/>
              <a:cxnLst/>
              <a:rect l="l" t="t" r="r" b="b"/>
              <a:pathLst>
                <a:path w="60" h="32">
                  <a:moveTo>
                    <a:pt x="44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3" y="0"/>
                    <a:pt x="60" y="7"/>
                    <a:pt x="60" y="16"/>
                  </a:cubicBezTo>
                  <a:cubicBezTo>
                    <a:pt x="60" y="25"/>
                    <a:pt x="53" y="32"/>
                    <a:pt x="44" y="32"/>
                  </a:cubicBezTo>
                  <a:close/>
                </a:path>
              </a:pathLst>
            </a:custGeom>
            <a:solidFill>
              <a:srgbClr val="66B2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802" name="Image 328"/>
          <p:cNvPicPr/>
          <p:nvPr/>
        </p:nvPicPr>
        <p:blipFill>
          <a:blip r:embed="rId3"/>
          <a:stretch/>
        </p:blipFill>
        <p:spPr>
          <a:xfrm>
            <a:off x="452" y="0"/>
            <a:ext cx="453" cy="360"/>
          </a:xfrm>
          <a:prstGeom prst="rect">
            <a:avLst/>
          </a:prstGeom>
          <a:ln>
            <a:noFill/>
          </a:ln>
        </p:spPr>
      </p:pic>
      <p:pic>
        <p:nvPicPr>
          <p:cNvPr id="1803" name="Image 336"/>
          <p:cNvPicPr/>
          <p:nvPr/>
        </p:nvPicPr>
        <p:blipFill>
          <a:blip r:embed="rId3"/>
          <a:stretch/>
        </p:blipFill>
        <p:spPr>
          <a:xfrm>
            <a:off x="452" y="0"/>
            <a:ext cx="453" cy="360"/>
          </a:xfrm>
          <a:prstGeom prst="rect">
            <a:avLst/>
          </a:prstGeom>
          <a:ln>
            <a:noFill/>
          </a:ln>
        </p:spPr>
      </p:pic>
      <p:sp>
        <p:nvSpPr>
          <p:cNvPr id="1804" name="PlaceHolder 40"/>
          <p:cNvSpPr>
            <a:spLocks noGrp="1"/>
          </p:cNvSpPr>
          <p:nvPr>
            <p:ph type="title"/>
          </p:nvPr>
        </p:nvSpPr>
        <p:spPr>
          <a:xfrm>
            <a:off x="671548" y="301320"/>
            <a:ext cx="12095104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32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805" name="PlaceHolder 41"/>
          <p:cNvSpPr>
            <a:spLocks noGrp="1"/>
          </p:cNvSpPr>
          <p:nvPr>
            <p:ph type="body"/>
          </p:nvPr>
        </p:nvSpPr>
        <p:spPr>
          <a:xfrm>
            <a:off x="671548" y="1768680"/>
            <a:ext cx="12095104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43656" indent="-257742">
              <a:spcBef>
                <a:spcPts val="112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27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687312" lvl="1" indent="-257742">
              <a:spcBef>
                <a:spcPts val="90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591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030968" lvl="2" indent="-229104">
              <a:spcBef>
                <a:spcPts val="67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32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374624" lvl="3" indent="-171828">
              <a:spcBef>
                <a:spcPts val="4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32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1718280" lvl="4" indent="-171828">
              <a:spcBef>
                <a:spcPts val="22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591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061936" lvl="5" indent="-171828">
              <a:spcBef>
                <a:spcPts val="22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591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2405592" lvl="6" indent="-171828">
              <a:spcBef>
                <a:spcPts val="22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591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  <p:extLst>
      <p:ext uri="{BB962C8B-B14F-4D97-AF65-F5344CB8AC3E}">
        <p14:creationId xmlns:p14="http://schemas.microsoft.com/office/powerpoint/2010/main" val="25361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400" rtl="0" eaLnBrk="1" latinLnBrk="0" hangingPunct="1">
        <a:lnSpc>
          <a:spcPct val="90000"/>
        </a:lnSpc>
        <a:spcBef>
          <a:spcPts val="1417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19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11" Type="http://schemas.openxmlformats.org/officeDocument/2006/relationships/image" Target="../media/image64.sv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2.svg"/><Relationship Id="rId14" Type="http://schemas.openxmlformats.org/officeDocument/2006/relationships/image" Target="../media/image6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hivistes.org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s.teams.microsoft.com/event/3ae87878-e4f3-4389-88b6-92217ef945c0@5d0b42b2-7ba0-42b9-bd88-2dd1558bd190" TargetMode="External"/><Relationship Id="rId13" Type="http://schemas.openxmlformats.org/officeDocument/2006/relationships/image" Target="../media/image9.jpeg"/><Relationship Id="rId18" Type="http://schemas.openxmlformats.org/officeDocument/2006/relationships/image" Target="../media/image14.jpeg"/><Relationship Id="rId3" Type="http://schemas.openxmlformats.org/officeDocument/2006/relationships/hyperlink" Target="https://events.teams.microsoft.com/event/f0545ac1-d487-4418-a8d9-6eb72d11a07c@5d0b42b2-7ba0-42b9-bd88-2dd1558bd190" TargetMode="External"/><Relationship Id="rId21" Type="http://schemas.openxmlformats.org/officeDocument/2006/relationships/image" Target="../media/image17.jpeg"/><Relationship Id="rId7" Type="http://schemas.openxmlformats.org/officeDocument/2006/relationships/hyperlink" Target="https://events.teams.microsoft.com/event/a4ce1deb-c220-43c2-9b6d-637ebe75bcb1@5d0b42b2-7ba0-42b9-bd88-2dd1558bd190" TargetMode="External"/><Relationship Id="rId12" Type="http://schemas.openxmlformats.org/officeDocument/2006/relationships/hyperlink" Target="https://events.teams.microsoft.com/event/2c59eec0-2ee8-4d5a-8781-86f7db49287b@5d0b42b2-7ba0-42b9-bd88-2dd1558bd190" TargetMode="External"/><Relationship Id="rId17" Type="http://schemas.openxmlformats.org/officeDocument/2006/relationships/image" Target="../media/image13.jpeg"/><Relationship Id="rId2" Type="http://schemas.openxmlformats.org/officeDocument/2006/relationships/image" Target="../media/image8.jpeg"/><Relationship Id="rId16" Type="http://schemas.openxmlformats.org/officeDocument/2006/relationships/image" Target="../media/image12.jpeg"/><Relationship Id="rId20" Type="http://schemas.openxmlformats.org/officeDocument/2006/relationships/image" Target="../media/image16.jpeg"/><Relationship Id="rId1" Type="http://schemas.openxmlformats.org/officeDocument/2006/relationships/slideLayout" Target="../slideLayouts/slideLayout52.xml"/><Relationship Id="rId6" Type="http://schemas.openxmlformats.org/officeDocument/2006/relationships/hyperlink" Target="https://events.teams.microsoft.com/event/aa890adc-1615-44cc-8846-146530c52dda@5d0b42b2-7ba0-42b9-bd88-2dd1558bd190" TargetMode="External"/><Relationship Id="rId11" Type="http://schemas.openxmlformats.org/officeDocument/2006/relationships/hyperlink" Target="https://events.teams.microsoft.com/event/ed064b97-273f-4232-88a5-37f4408eaeef@5d0b42b2-7ba0-42b9-bd88-2dd1558bd190" TargetMode="External"/><Relationship Id="rId5" Type="http://schemas.openxmlformats.org/officeDocument/2006/relationships/hyperlink" Target="https://events.teams.microsoft.com/event/7367a311-b324-433e-b11b-5bb952052671@5d0b42b2-7ba0-42b9-bd88-2dd1558bd190" TargetMode="External"/><Relationship Id="rId15" Type="http://schemas.openxmlformats.org/officeDocument/2006/relationships/image" Target="../media/image11.jpeg"/><Relationship Id="rId10" Type="http://schemas.openxmlformats.org/officeDocument/2006/relationships/hyperlink" Target="https://events.teams.microsoft.com/event/cbe7a74c-1480-4536-ac88-98a8559a7b2f@5d0b42b2-7ba0-42b9-bd88-2dd1558bd190" TargetMode="External"/><Relationship Id="rId19" Type="http://schemas.openxmlformats.org/officeDocument/2006/relationships/image" Target="../media/image15.jpeg"/><Relationship Id="rId4" Type="http://schemas.openxmlformats.org/officeDocument/2006/relationships/hyperlink" Target="https://events.teams.microsoft.com/event/78875b6c-bc28-4001-94ed-9010a84b84bb@5d0b42b2-7ba0-42b9-bd88-2dd1558bd190" TargetMode="External"/><Relationship Id="rId9" Type="http://schemas.openxmlformats.org/officeDocument/2006/relationships/hyperlink" Target="https://events.teams.microsoft.com/event/47635479-136e-4fdd-86db-53fb929ddd24@5d0b42b2-7ba0-42b9-bd88-2dd1558bd190" TargetMode="External"/><Relationship Id="rId1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jpe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e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7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4.png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110.sv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0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08.svg"/><Relationship Id="rId5" Type="http://schemas.openxmlformats.org/officeDocument/2006/relationships/tags" Target="../tags/tag5.xml"/><Relationship Id="rId10" Type="http://schemas.openxmlformats.org/officeDocument/2006/relationships/image" Target="../media/image107.png"/><Relationship Id="rId4" Type="http://schemas.openxmlformats.org/officeDocument/2006/relationships/tags" Target="../tags/tag4.xml"/><Relationship Id="rId9" Type="http://schemas.openxmlformats.org/officeDocument/2006/relationships/image" Target="../media/image106.jpeg"/><Relationship Id="rId1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7.svg"/><Relationship Id="rId11" Type="http://schemas.openxmlformats.org/officeDocument/2006/relationships/image" Target="../media/image112.jpeg"/><Relationship Id="rId5" Type="http://schemas.openxmlformats.org/officeDocument/2006/relationships/image" Target="../media/image116.png"/><Relationship Id="rId10" Type="http://schemas.openxmlformats.org/officeDocument/2006/relationships/image" Target="../media/image121.svg"/><Relationship Id="rId4" Type="http://schemas.openxmlformats.org/officeDocument/2006/relationships/image" Target="../media/image115.svg"/><Relationship Id="rId9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144.png"/><Relationship Id="rId21" Type="http://schemas.openxmlformats.org/officeDocument/2006/relationships/image" Target="../media/image19.jpe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sv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9.png"/><Relationship Id="rId5" Type="http://schemas.openxmlformats.org/officeDocument/2006/relationships/image" Target="../media/image178.svg"/><Relationship Id="rId4" Type="http://schemas.openxmlformats.org/officeDocument/2006/relationships/image" Target="../media/image177.png"/><Relationship Id="rId9" Type="http://schemas.openxmlformats.org/officeDocument/2006/relationships/image" Target="../media/image18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sv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2" Type="http://schemas.openxmlformats.org/officeDocument/2006/relationships/image" Target="../media/image183.png"/><Relationship Id="rId16" Type="http://schemas.openxmlformats.org/officeDocument/2006/relationships/image" Target="../media/image182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7.svg"/><Relationship Id="rId11" Type="http://schemas.openxmlformats.org/officeDocument/2006/relationships/image" Target="../media/image192.svg"/><Relationship Id="rId5" Type="http://schemas.openxmlformats.org/officeDocument/2006/relationships/image" Target="../media/image186.png"/><Relationship Id="rId15" Type="http://schemas.openxmlformats.org/officeDocument/2006/relationships/image" Target="../media/image181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svg"/><Relationship Id="rId14" Type="http://schemas.openxmlformats.org/officeDocument/2006/relationships/image" Target="../media/image1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6.png"/><Relationship Id="rId4" Type="http://schemas.openxmlformats.org/officeDocument/2006/relationships/image" Target="../media/image1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60.png"/><Relationship Id="rId7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8.png"/><Relationship Id="rId5" Type="http://schemas.openxmlformats.org/officeDocument/2006/relationships/image" Target="../media/image142.png"/><Relationship Id="rId4" Type="http://schemas.openxmlformats.org/officeDocument/2006/relationships/image" Target="../media/image6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jpeg"/><Relationship Id="rId5" Type="http://schemas.openxmlformats.org/officeDocument/2006/relationships/image" Target="../media/image211.png"/><Relationship Id="rId4" Type="http://schemas.openxmlformats.org/officeDocument/2006/relationships/image" Target="../media/image2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jpe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19.jpe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CustomShape 1"/>
          <p:cNvSpPr/>
          <p:nvPr/>
        </p:nvSpPr>
        <p:spPr>
          <a:xfrm>
            <a:off x="2262632" y="2946490"/>
            <a:ext cx="8841898" cy="25984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3131" tIns="56566" rIns="113131" bIns="56566" anchor="ctr">
            <a:noAutofit/>
          </a:bodyPr>
          <a:lstStyle/>
          <a:p>
            <a:pPr algn="ctr"/>
            <a:r>
              <a:rPr lang="fr-FR" sz="5531" spc="-1">
                <a:solidFill>
                  <a:srgbClr val="843F89"/>
                </a:solidFill>
                <a:latin typeface="Quicksand"/>
                <a:ea typeface="Open Sans"/>
              </a:rPr>
              <a:t>Vitam en ligne</a:t>
            </a:r>
            <a:endParaRPr lang="fr-FR" sz="5531" spc="-1">
              <a:latin typeface="Arial"/>
            </a:endParaRPr>
          </a:p>
        </p:txBody>
      </p:sp>
      <p:sp>
        <p:nvSpPr>
          <p:cNvPr id="705" name="CustomShape 2"/>
          <p:cNvSpPr/>
          <p:nvPr/>
        </p:nvSpPr>
        <p:spPr>
          <a:xfrm>
            <a:off x="3119034" y="7213358"/>
            <a:ext cx="7198777" cy="503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3131" tIns="56566" rIns="113131" bIns="56566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508" spc="-1">
                <a:solidFill>
                  <a:srgbClr val="66B2E4"/>
                </a:solidFill>
                <a:latin typeface="Open Sans"/>
                <a:ea typeface="Open Sans"/>
              </a:rPr>
              <a:t>04/12/2024</a:t>
            </a:r>
            <a:endParaRPr lang="fr-FR" sz="1508" spc="-1">
              <a:latin typeface="Arial"/>
            </a:endParaRPr>
          </a:p>
        </p:txBody>
      </p:sp>
      <p:sp>
        <p:nvSpPr>
          <p:cNvPr id="706" name="CustomShape 3"/>
          <p:cNvSpPr/>
          <p:nvPr/>
        </p:nvSpPr>
        <p:spPr>
          <a:xfrm>
            <a:off x="3167679" y="6135441"/>
            <a:ext cx="7198777" cy="8575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3131" tIns="56566" rIns="113131" bIns="56566">
            <a:noAutofit/>
          </a:bodyPr>
          <a:lstStyle/>
          <a:p>
            <a:pPr algn="ctr"/>
            <a:r>
              <a:rPr lang="fr-FR" sz="3017" spc="-1">
                <a:solidFill>
                  <a:srgbClr val="843F89"/>
                </a:solidFill>
                <a:latin typeface="Open Sans"/>
                <a:ea typeface="Open Sans"/>
              </a:rPr>
              <a:t>édition 2024</a:t>
            </a:r>
            <a:endParaRPr lang="fr-FR" sz="3017" spc="-1">
              <a:latin typeface="Arial"/>
            </a:endParaRPr>
          </a:p>
        </p:txBody>
      </p:sp>
      <p:sp>
        <p:nvSpPr>
          <p:cNvPr id="707" name="CustomShape 4"/>
          <p:cNvSpPr/>
          <p:nvPr/>
        </p:nvSpPr>
        <p:spPr>
          <a:xfrm>
            <a:off x="5003125" y="5807359"/>
            <a:ext cx="3430597" cy="1077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sz="2263"/>
          </a:p>
        </p:txBody>
      </p:sp>
      <p:sp>
        <p:nvSpPr>
          <p:cNvPr id="708" name="CustomShape 5"/>
          <p:cNvSpPr/>
          <p:nvPr/>
        </p:nvSpPr>
        <p:spPr>
          <a:xfrm>
            <a:off x="5003127" y="5807362"/>
            <a:ext cx="106344" cy="104082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E7344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sz="2263"/>
          </a:p>
        </p:txBody>
      </p:sp>
      <p:sp>
        <p:nvSpPr>
          <p:cNvPr id="709" name="CustomShape 6"/>
          <p:cNvSpPr/>
          <p:nvPr/>
        </p:nvSpPr>
        <p:spPr>
          <a:xfrm>
            <a:off x="5197712" y="5807362"/>
            <a:ext cx="215402" cy="104082"/>
          </a:xfrm>
          <a:custGeom>
            <a:avLst/>
            <a:gdLst/>
            <a:ahLst/>
            <a:cxnLst/>
            <a:rect l="l" t="t" r="r" b="b"/>
            <a:pathLst>
              <a:path w="72" h="32">
                <a:moveTo>
                  <a:pt x="56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65" y="0"/>
                  <a:pt x="72" y="7"/>
                  <a:pt x="72" y="16"/>
                </a:cubicBezTo>
                <a:cubicBezTo>
                  <a:pt x="72" y="25"/>
                  <a:pt x="65" y="32"/>
                  <a:pt x="56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sz="2263"/>
          </a:p>
        </p:txBody>
      </p:sp>
      <p:sp>
        <p:nvSpPr>
          <p:cNvPr id="710" name="CustomShape 7"/>
          <p:cNvSpPr/>
          <p:nvPr/>
        </p:nvSpPr>
        <p:spPr>
          <a:xfrm>
            <a:off x="5500000" y="5807362"/>
            <a:ext cx="335321" cy="104082"/>
          </a:xfrm>
          <a:custGeom>
            <a:avLst/>
            <a:gdLst/>
            <a:ahLst/>
            <a:cxnLst/>
            <a:rect l="l" t="t" r="r" b="b"/>
            <a:pathLst>
              <a:path w="112" h="32">
                <a:moveTo>
                  <a:pt x="9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105" y="0"/>
                  <a:pt x="112" y="7"/>
                  <a:pt x="112" y="16"/>
                </a:cubicBezTo>
                <a:cubicBezTo>
                  <a:pt x="112" y="25"/>
                  <a:pt x="105" y="32"/>
                  <a:pt x="96" y="32"/>
                </a:cubicBezTo>
                <a:close/>
              </a:path>
            </a:pathLst>
          </a:custGeom>
          <a:solidFill>
            <a:srgbClr val="7D368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sz="2263"/>
          </a:p>
        </p:txBody>
      </p:sp>
      <p:sp>
        <p:nvSpPr>
          <p:cNvPr id="711" name="CustomShape 8"/>
          <p:cNvSpPr/>
          <p:nvPr/>
        </p:nvSpPr>
        <p:spPr>
          <a:xfrm>
            <a:off x="5922207" y="5807362"/>
            <a:ext cx="202731" cy="104082"/>
          </a:xfrm>
          <a:custGeom>
            <a:avLst/>
            <a:gdLst/>
            <a:ahLst/>
            <a:cxnLst/>
            <a:rect l="l" t="t" r="r" b="b"/>
            <a:pathLst>
              <a:path w="68" h="32">
                <a:moveTo>
                  <a:pt x="51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60" y="0"/>
                  <a:pt x="68" y="7"/>
                  <a:pt x="68" y="16"/>
                </a:cubicBezTo>
                <a:cubicBezTo>
                  <a:pt x="68" y="25"/>
                  <a:pt x="60" y="32"/>
                  <a:pt x="51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sz="2263"/>
          </a:p>
        </p:txBody>
      </p:sp>
      <p:sp>
        <p:nvSpPr>
          <p:cNvPr id="712" name="CustomShape 9"/>
          <p:cNvSpPr/>
          <p:nvPr/>
        </p:nvSpPr>
        <p:spPr>
          <a:xfrm>
            <a:off x="6210009" y="5807362"/>
            <a:ext cx="163362" cy="104082"/>
          </a:xfrm>
          <a:custGeom>
            <a:avLst/>
            <a:gdLst/>
            <a:ahLst/>
            <a:cxnLst/>
            <a:rect l="l" t="t" r="r" b="b"/>
            <a:pathLst>
              <a:path w="55" h="32">
                <a:moveTo>
                  <a:pt x="39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8" y="0"/>
                  <a:pt x="55" y="7"/>
                  <a:pt x="55" y="16"/>
                </a:cubicBezTo>
                <a:cubicBezTo>
                  <a:pt x="55" y="25"/>
                  <a:pt x="48" y="32"/>
                  <a:pt x="39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sz="2263"/>
          </a:p>
        </p:txBody>
      </p:sp>
      <p:sp>
        <p:nvSpPr>
          <p:cNvPr id="713" name="CustomShape 10"/>
          <p:cNvSpPr/>
          <p:nvPr/>
        </p:nvSpPr>
        <p:spPr>
          <a:xfrm>
            <a:off x="6461613" y="5807362"/>
            <a:ext cx="447548" cy="104082"/>
          </a:xfrm>
          <a:custGeom>
            <a:avLst/>
            <a:gdLst/>
            <a:ahLst/>
            <a:cxnLst/>
            <a:rect l="l" t="t" r="r" b="b"/>
            <a:pathLst>
              <a:path w="150" h="32">
                <a:moveTo>
                  <a:pt x="13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43" y="0"/>
                  <a:pt x="150" y="7"/>
                  <a:pt x="150" y="16"/>
                </a:cubicBezTo>
                <a:cubicBezTo>
                  <a:pt x="150" y="25"/>
                  <a:pt x="143" y="32"/>
                  <a:pt x="134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sz="2263"/>
          </a:p>
        </p:txBody>
      </p:sp>
      <p:sp>
        <p:nvSpPr>
          <p:cNvPr id="714" name="CustomShape 11"/>
          <p:cNvSpPr/>
          <p:nvPr/>
        </p:nvSpPr>
        <p:spPr>
          <a:xfrm>
            <a:off x="6997407" y="5807362"/>
            <a:ext cx="106344" cy="104082"/>
          </a:xfrm>
          <a:custGeom>
            <a:avLst/>
            <a:gdLst/>
            <a:ahLst/>
            <a:cxnLst/>
            <a:rect l="l" t="t" r="r" b="b"/>
            <a:pathLst>
              <a:path w="36" h="32">
                <a:moveTo>
                  <a:pt x="20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9" y="0"/>
                  <a:pt x="36" y="7"/>
                  <a:pt x="36" y="16"/>
                </a:cubicBezTo>
                <a:cubicBezTo>
                  <a:pt x="36" y="25"/>
                  <a:pt x="29" y="32"/>
                  <a:pt x="20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sz="2263"/>
          </a:p>
        </p:txBody>
      </p:sp>
      <p:sp>
        <p:nvSpPr>
          <p:cNvPr id="715" name="CustomShape 12"/>
          <p:cNvSpPr/>
          <p:nvPr/>
        </p:nvSpPr>
        <p:spPr>
          <a:xfrm>
            <a:off x="7191989" y="5807362"/>
            <a:ext cx="187346" cy="104082"/>
          </a:xfrm>
          <a:custGeom>
            <a:avLst/>
            <a:gdLst/>
            <a:ahLst/>
            <a:cxnLst/>
            <a:rect l="l" t="t" r="r" b="b"/>
            <a:pathLst>
              <a:path w="63" h="32">
                <a:moveTo>
                  <a:pt x="4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6" y="0"/>
                  <a:pt x="63" y="7"/>
                  <a:pt x="63" y="16"/>
                </a:cubicBezTo>
                <a:cubicBezTo>
                  <a:pt x="63" y="25"/>
                  <a:pt x="56" y="32"/>
                  <a:pt x="47" y="32"/>
                </a:cubicBezTo>
                <a:close/>
              </a:path>
            </a:pathLst>
          </a:custGeom>
          <a:solidFill>
            <a:srgbClr val="6F9E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sz="2263"/>
          </a:p>
        </p:txBody>
      </p:sp>
      <p:sp>
        <p:nvSpPr>
          <p:cNvPr id="716" name="CustomShape 13"/>
          <p:cNvSpPr/>
          <p:nvPr/>
        </p:nvSpPr>
        <p:spPr>
          <a:xfrm>
            <a:off x="7467578" y="5807362"/>
            <a:ext cx="337584" cy="104082"/>
          </a:xfrm>
          <a:custGeom>
            <a:avLst/>
            <a:gdLst/>
            <a:ahLst/>
            <a:cxnLst/>
            <a:rect l="l" t="t" r="r" b="b"/>
            <a:pathLst>
              <a:path w="113" h="32">
                <a:moveTo>
                  <a:pt x="97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6" y="0"/>
                  <a:pt x="113" y="7"/>
                  <a:pt x="113" y="16"/>
                </a:cubicBezTo>
                <a:cubicBezTo>
                  <a:pt x="113" y="25"/>
                  <a:pt x="106" y="32"/>
                  <a:pt x="97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sz="2263"/>
          </a:p>
        </p:txBody>
      </p:sp>
      <p:sp>
        <p:nvSpPr>
          <p:cNvPr id="717" name="CustomShape 14"/>
          <p:cNvSpPr/>
          <p:nvPr/>
        </p:nvSpPr>
        <p:spPr>
          <a:xfrm>
            <a:off x="7892503" y="5807362"/>
            <a:ext cx="278303" cy="104082"/>
          </a:xfrm>
          <a:custGeom>
            <a:avLst/>
            <a:gdLst/>
            <a:ahLst/>
            <a:cxnLst/>
            <a:rect l="l" t="t" r="r" b="b"/>
            <a:pathLst>
              <a:path w="93" h="32">
                <a:moveTo>
                  <a:pt x="7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85" y="0"/>
                  <a:pt x="93" y="7"/>
                  <a:pt x="93" y="16"/>
                </a:cubicBezTo>
                <a:cubicBezTo>
                  <a:pt x="93" y="25"/>
                  <a:pt x="85" y="32"/>
                  <a:pt x="76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sz="2263"/>
          </a:p>
        </p:txBody>
      </p:sp>
      <p:sp>
        <p:nvSpPr>
          <p:cNvPr id="718" name="CustomShape 15"/>
          <p:cNvSpPr/>
          <p:nvPr/>
        </p:nvSpPr>
        <p:spPr>
          <a:xfrm>
            <a:off x="8257687" y="5807362"/>
            <a:ext cx="178748" cy="104082"/>
          </a:xfrm>
          <a:custGeom>
            <a:avLst/>
            <a:gdLst/>
            <a:ahLst/>
            <a:cxnLst/>
            <a:rect l="l" t="t" r="r" b="b"/>
            <a:pathLst>
              <a:path w="60" h="32">
                <a:moveTo>
                  <a:pt x="44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3" y="0"/>
                  <a:pt x="60" y="7"/>
                  <a:pt x="60" y="16"/>
                </a:cubicBezTo>
                <a:cubicBezTo>
                  <a:pt x="60" y="25"/>
                  <a:pt x="53" y="32"/>
                  <a:pt x="44" y="32"/>
                </a:cubicBezTo>
                <a:close/>
              </a:path>
            </a:pathLst>
          </a:custGeom>
          <a:solidFill>
            <a:srgbClr val="66B2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sz="2263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41AFEDC-CE78-45CE-B3C8-AD843ED80D32}"/>
              </a:ext>
            </a:extLst>
          </p:cNvPr>
          <p:cNvSpPr/>
          <p:nvPr/>
        </p:nvSpPr>
        <p:spPr>
          <a:xfrm>
            <a:off x="10002695" y="5561756"/>
            <a:ext cx="2413692" cy="1175759"/>
          </a:xfrm>
          <a:custGeom>
            <a:avLst>
              <a:gd name="f0" fmla="val 16723"/>
            </a:avLst>
            <a:gdLst>
              <a:gd name="f1" fmla="val w"/>
              <a:gd name="f2" fmla="val h"/>
              <a:gd name="f3" fmla="val 0"/>
              <a:gd name="f4" fmla="val 21600"/>
              <a:gd name="f5" fmla="val -2147483647"/>
              <a:gd name="f6" fmla="val 2147483647"/>
              <a:gd name="f7" fmla="val 10800"/>
              <a:gd name="f8" fmla="*/ f1 1 21600"/>
              <a:gd name="f9" fmla="*/ f2 1 21600"/>
              <a:gd name="f10" fmla="pin 0 f0 21600"/>
              <a:gd name="f11" fmla="val f10"/>
              <a:gd name="f12" fmla="*/ f10 f8 1"/>
              <a:gd name="f13" fmla="*/ f3 f9 1"/>
              <a:gd name="f14" fmla="*/ 0 f8 1"/>
              <a:gd name="f15" fmla="*/ 21600 f8 1"/>
              <a:gd name="f16" fmla="*/ 21600 f9 1"/>
              <a:gd name="f17" fmla="*/ 0 f9 1"/>
              <a:gd name="f18" fmla="+- 21600 0 f11"/>
            </a:gdLst>
            <a:ahLst>
              <a:ahXY gdRefX="f0" minX="f3" maxX="f4">
                <a:pos x="f12" y="f1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" t="f17" r="f15" b="f16"/>
            <a:pathLst>
              <a:path w="21600" h="21600">
                <a:moveTo>
                  <a:pt x="f3" y="f3"/>
                </a:moveTo>
                <a:lnTo>
                  <a:pt x="f11" y="f3"/>
                </a:lnTo>
                <a:lnTo>
                  <a:pt x="f4" y="f7"/>
                </a:lnTo>
                <a:lnTo>
                  <a:pt x="f11" y="f4"/>
                </a:lnTo>
                <a:lnTo>
                  <a:pt x="f3" y="f4"/>
                </a:lnTo>
                <a:lnTo>
                  <a:pt x="f18" y="f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8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5E21517-5D52-4CE9-A381-FB3D2997C4E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65760" y="5658120"/>
            <a:ext cx="831239" cy="83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EFCF9BF-53D0-4D65-8072-7EB8B21CFBD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18708" y="953328"/>
            <a:ext cx="6720880" cy="4039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2B82D5E-6E9A-4CE9-8C74-875A8E0A969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74320" y="2313720"/>
            <a:ext cx="978120" cy="9781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61B6B078-0312-4C84-9FA7-FFA498CE9DF0}"/>
              </a:ext>
            </a:extLst>
          </p:cNvPr>
          <p:cNvSpPr/>
          <p:nvPr/>
        </p:nvSpPr>
        <p:spPr>
          <a:xfrm>
            <a:off x="1463039" y="1385280"/>
            <a:ext cx="0" cy="5486399"/>
          </a:xfrm>
          <a:prstGeom prst="line">
            <a:avLst/>
          </a:prstGeom>
          <a:noFill/>
          <a:ln w="72000" cap="rnd">
            <a:solidFill>
              <a:srgbClr val="158466"/>
            </a:solidFill>
            <a:custDash>
              <a:ds d="401000" sp="299000"/>
            </a:custDash>
          </a:ln>
        </p:spPr>
        <p:txBody>
          <a:bodyPr vert="horz" wrap="square" lIns="126000" tIns="81000" rIns="126000" bIns="81000" anchor="ctr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2EA9C91C-17F4-4469-B3E4-32DE9C0FE1E9}"/>
              </a:ext>
            </a:extLst>
          </p:cNvPr>
          <p:cNvSpPr/>
          <p:nvPr/>
        </p:nvSpPr>
        <p:spPr>
          <a:xfrm rot="5977200">
            <a:off x="-38153" y="510305"/>
            <a:ext cx="1223280" cy="1226160"/>
          </a:xfrm>
          <a:custGeom>
            <a:avLst>
              <a:gd name="f0" fmla="val 14400000"/>
              <a:gd name="f1" fmla="val 7505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*/ 5419351 1 1725033"/>
              <a:gd name="f10" fmla="val 10800"/>
              <a:gd name="f11" fmla="val 21599999"/>
              <a:gd name="f12" fmla="min 0 21600"/>
              <a:gd name="f13" fmla="max 0 21600"/>
              <a:gd name="f14" fmla="*/ f9 1 2"/>
              <a:gd name="f15" fmla="*/ f6 1 21600"/>
              <a:gd name="f16" fmla="*/ f7 1 21600"/>
              <a:gd name="f17" fmla="*/ f9 1 180"/>
              <a:gd name="f18" fmla="pin 0 f1 10800"/>
              <a:gd name="f19" fmla="pin 0 f0 21599999"/>
              <a:gd name="f20" fmla="+- f13 0 f12"/>
              <a:gd name="f21" fmla="+- 10800 0 f18"/>
              <a:gd name="f22" fmla="+- 10800 f18 0"/>
              <a:gd name="f23" fmla="+- 0 0 f19"/>
              <a:gd name="f24" fmla="*/ f18 f18 1"/>
              <a:gd name="f25" fmla="*/ f20 1 2"/>
              <a:gd name="f26" fmla="+- f23 f4 0"/>
              <a:gd name="f27" fmla="+- f12 f25 0"/>
              <a:gd name="f28" fmla="*/ f25 f25 1"/>
              <a:gd name="f29" fmla="min f21 f22"/>
              <a:gd name="f30" fmla="max f21 f22"/>
              <a:gd name="f31" fmla="*/ f26 f5 1"/>
              <a:gd name="f32" fmla="+- f30 0 f29"/>
              <a:gd name="f33" fmla="*/ f31 1 f3"/>
              <a:gd name="f34" fmla="*/ f32 1 2"/>
              <a:gd name="f35" fmla="+- 0 0 f33"/>
              <a:gd name="f36" fmla="+- f29 f34 0"/>
              <a:gd name="f37" fmla="*/ f34 f34 1"/>
              <a:gd name="f38" fmla="val f35"/>
              <a:gd name="f39" fmla="*/ f38 f17 1"/>
              <a:gd name="f40" fmla="*/ f38 f9 1"/>
              <a:gd name="f41" fmla="+- 0 0 f39"/>
              <a:gd name="f42" fmla="*/ f40 1 f5"/>
              <a:gd name="f43" fmla="*/ f41 f3 1"/>
              <a:gd name="f44" fmla="+- 0 0 f42"/>
              <a:gd name="f45" fmla="*/ f43 1 f9"/>
              <a:gd name="f46" fmla="+- f44 f9 0"/>
              <a:gd name="f47" fmla="+- f45 0 f4"/>
              <a:gd name="f48" fmla="+- f46 f14 0"/>
              <a:gd name="f49" fmla="sin 1 f47"/>
              <a:gd name="f50" fmla="cos 1 f47"/>
              <a:gd name="f51" fmla="+- 0 0 f48"/>
              <a:gd name="f52" fmla="+- 0 0 f49"/>
              <a:gd name="f53" fmla="+- 0 0 f50"/>
              <a:gd name="f54" fmla="*/ f51 f3 1"/>
              <a:gd name="f55" fmla="*/ 10800 f52 1"/>
              <a:gd name="f56" fmla="*/ 10800 f53 1"/>
              <a:gd name="f57" fmla="*/ f54 1 f9"/>
              <a:gd name="f58" fmla="+- f55 10800 0"/>
              <a:gd name="f59" fmla="+- f56 10800 0"/>
              <a:gd name="f60" fmla="+- f57 0 f4"/>
              <a:gd name="f61" fmla="+- 21600 0 f58"/>
              <a:gd name="f62" fmla="cos 1 f60"/>
              <a:gd name="f63" fmla="sin 1 f60"/>
              <a:gd name="f64" fmla="+- f59 0 f27"/>
              <a:gd name="f65" fmla="+- f58 0 f27"/>
              <a:gd name="f66" fmla="+- f58 0 f36"/>
              <a:gd name="f67" fmla="+- f59 0 f36"/>
              <a:gd name="f68" fmla="+- 0 0 f62"/>
              <a:gd name="f69" fmla="+- 0 0 f63"/>
              <a:gd name="f70" fmla="+- f61 0 f27"/>
              <a:gd name="f71" fmla="at2 f65 f64"/>
              <a:gd name="f72" fmla="+- f61 0 f36"/>
              <a:gd name="f73" fmla="at2 f66 f67"/>
              <a:gd name="f74" fmla="*/ f18 f68 1"/>
              <a:gd name="f75" fmla="*/ f18 f69 1"/>
              <a:gd name="f76" fmla="at2 f70 f64"/>
              <a:gd name="f77" fmla="+- f71 f4 0"/>
              <a:gd name="f78" fmla="+- f73 f4 0"/>
              <a:gd name="f79" fmla="at2 f72 f67"/>
              <a:gd name="f80" fmla="*/ f74 f74 1"/>
              <a:gd name="f81" fmla="*/ f75 f75 1"/>
              <a:gd name="f82" fmla="+- f76 f4 0"/>
              <a:gd name="f83" fmla="*/ f77 f9 1"/>
              <a:gd name="f84" fmla="*/ f78 f9 1"/>
              <a:gd name="f85" fmla="+- f79 f4 0"/>
              <a:gd name="f86" fmla="+- f80 f81 0"/>
              <a:gd name="f87" fmla="*/ f82 f9 1"/>
              <a:gd name="f88" fmla="*/ f83 1 f3"/>
              <a:gd name="f89" fmla="*/ f84 1 f3"/>
              <a:gd name="f90" fmla="*/ f85 f9 1"/>
              <a:gd name="f91" fmla="sqrt f86"/>
              <a:gd name="f92" fmla="*/ f87 1 f3"/>
              <a:gd name="f93" fmla="+- 0 0 f88"/>
              <a:gd name="f94" fmla="+- 0 0 f89"/>
              <a:gd name="f95" fmla="*/ f90 1 f3"/>
              <a:gd name="f96" fmla="*/ f24 1 f91"/>
              <a:gd name="f97" fmla="+- 0 0 f92"/>
              <a:gd name="f98" fmla="+- 0 0 f93"/>
              <a:gd name="f99" fmla="+- 0 0 f95"/>
              <a:gd name="f100" fmla="+- 0 0 f94"/>
              <a:gd name="f101" fmla="*/ f68 f96 1"/>
              <a:gd name="f102" fmla="*/ f69 f96 1"/>
              <a:gd name="f103" fmla="+- 0 0 f97"/>
              <a:gd name="f104" fmla="*/ f98 f3 1"/>
              <a:gd name="f105" fmla="*/ f100 f3 1"/>
              <a:gd name="f106" fmla="+- 0 0 f99"/>
              <a:gd name="f107" fmla="+- 10800 0 f101"/>
              <a:gd name="f108" fmla="+- 10800 0 f102"/>
              <a:gd name="f109" fmla="*/ f103 f3 1"/>
              <a:gd name="f110" fmla="*/ f104 1 f9"/>
              <a:gd name="f111" fmla="*/ f105 1 f9"/>
              <a:gd name="f112" fmla="*/ f106 f3 1"/>
              <a:gd name="f113" fmla="*/ f107 f15 1"/>
              <a:gd name="f114" fmla="*/ f108 f16 1"/>
              <a:gd name="f115" fmla="*/ f109 1 f9"/>
              <a:gd name="f116" fmla="+- f110 0 f4"/>
              <a:gd name="f117" fmla="+- f111 0 f4"/>
              <a:gd name="f118" fmla="*/ f112 1 f9"/>
              <a:gd name="f119" fmla="+- f115 0 f4"/>
              <a:gd name="f120" fmla="cos 1 f117"/>
              <a:gd name="f121" fmla="sin 1 f117"/>
              <a:gd name="f122" fmla="+- f118 0 f4"/>
              <a:gd name="f123" fmla="cos 1 f119"/>
              <a:gd name="f124" fmla="sin 1 f119"/>
              <a:gd name="f125" fmla="+- f116 0 f119"/>
              <a:gd name="f126" fmla="+- 0 0 f120"/>
              <a:gd name="f127" fmla="+- 0 0 f121"/>
              <a:gd name="f128" fmla="+- f122 0 f117"/>
              <a:gd name="f129" fmla="+- 0 0 f123"/>
              <a:gd name="f130" fmla="+- 0 0 f124"/>
              <a:gd name="f131" fmla="+- f125 0 f2"/>
              <a:gd name="f132" fmla="*/ f34 f126 1"/>
              <a:gd name="f133" fmla="*/ f34 f127 1"/>
              <a:gd name="f134" fmla="+- f128 f2 0"/>
              <a:gd name="f135" fmla="*/ f25 f129 1"/>
              <a:gd name="f136" fmla="*/ f25 f130 1"/>
              <a:gd name="f137" fmla="?: f125 f131 f125"/>
              <a:gd name="f138" fmla="*/ f132 f132 1"/>
              <a:gd name="f139" fmla="*/ f133 f133 1"/>
              <a:gd name="f140" fmla="?: f128 f128 f134"/>
              <a:gd name="f141" fmla="*/ f135 f135 1"/>
              <a:gd name="f142" fmla="*/ f136 f136 1"/>
              <a:gd name="f143" fmla="+- f138 f139 0"/>
              <a:gd name="f144" fmla="+- f141 f142 0"/>
              <a:gd name="f145" fmla="sqrt f143"/>
              <a:gd name="f146" fmla="sqrt f144"/>
              <a:gd name="f147" fmla="*/ f37 1 f145"/>
              <a:gd name="f148" fmla="*/ f28 1 f146"/>
              <a:gd name="f149" fmla="*/ f126 f147 1"/>
              <a:gd name="f150" fmla="*/ f127 f147 1"/>
              <a:gd name="f151" fmla="*/ f129 f148 1"/>
              <a:gd name="f152" fmla="*/ f130 f148 1"/>
              <a:gd name="f153" fmla="+- f36 0 f149"/>
              <a:gd name="f154" fmla="+- f36 0 f150"/>
              <a:gd name="f155" fmla="+- f27 0 f151"/>
              <a:gd name="f156" fmla="+- f27 0 f152"/>
            </a:gdLst>
            <a:ahLst>
              <a:ahPolar gdRefR="f1" minR="f8" maxR="f10" gdRefAng="f0" minAng="f8" maxAng="f11">
                <a:pos x="f113" y="f114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155" y="f156"/>
                </a:moveTo>
                <a:arcTo wR="f25" hR="f25" stAng="f119" swAng="f137"/>
                <a:lnTo>
                  <a:pt x="f153" y="f154"/>
                </a:lnTo>
                <a:arcTo wR="f34" hR="f34" stAng="f117" swAng="f140"/>
                <a:close/>
              </a:path>
            </a:pathLst>
          </a:custGeom>
          <a:solidFill>
            <a:srgbClr val="62ACF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8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E54A426D-2D92-437B-93B9-90D077E35E0A}"/>
              </a:ext>
            </a:extLst>
          </p:cNvPr>
          <p:cNvSpPr/>
          <p:nvPr/>
        </p:nvSpPr>
        <p:spPr>
          <a:xfrm>
            <a:off x="294120" y="243000"/>
            <a:ext cx="163080" cy="4885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62ACF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8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F4CFEDE7-B90B-4DF2-ABB6-5B6BEDD664EC}"/>
              </a:ext>
            </a:extLst>
          </p:cNvPr>
          <p:cNvSpPr/>
          <p:nvPr/>
        </p:nvSpPr>
        <p:spPr>
          <a:xfrm>
            <a:off x="263160" y="811800"/>
            <a:ext cx="651240" cy="6512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62ACF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8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6EAA8F-E387-42CB-9937-9FCA781E1EAA}"/>
              </a:ext>
            </a:extLst>
          </p:cNvPr>
          <p:cNvSpPr txBox="1"/>
          <p:nvPr/>
        </p:nvSpPr>
        <p:spPr>
          <a:xfrm>
            <a:off x="288000" y="867599"/>
            <a:ext cx="582509" cy="52176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800" b="1" i="0" u="none" strike="noStrike" cap="none" baseline="0">
                <a:ln>
                  <a:noFill/>
                </a:ln>
                <a:solidFill>
                  <a:srgbClr val="FFFFFF"/>
                </a:solidFill>
                <a:latin typeface="Arial" pitchFamily="2"/>
                <a:ea typeface="Arial" pitchFamily="2"/>
                <a:cs typeface="Arial" pitchFamily="2"/>
              </a:rPr>
              <a:t>06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F3364D5-9993-4ADD-8617-68BA3F874912}"/>
              </a:ext>
            </a:extLst>
          </p:cNvPr>
          <p:cNvSpPr txBox="1"/>
          <p:nvPr/>
        </p:nvSpPr>
        <p:spPr>
          <a:xfrm>
            <a:off x="2473319" y="484899"/>
            <a:ext cx="2966174" cy="3678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40" b="1" i="0" u="none" strike="noStrike" cap="none" baseline="0">
                <a:ln>
                  <a:noFill/>
                </a:ln>
                <a:solidFill>
                  <a:srgbClr val="62ACFC"/>
                </a:solidFill>
                <a:latin typeface="Arial" pitchFamily="2"/>
                <a:ea typeface="Arial" pitchFamily="2"/>
                <a:cs typeface="Arial" pitchFamily="2"/>
              </a:rPr>
              <a:t>Schéma de </a:t>
            </a:r>
            <a:r>
              <a:rPr lang="fr-FR" b="1" i="0" u="none" strike="noStrike" cap="none" baseline="0">
                <a:ln>
                  <a:noFill/>
                </a:ln>
                <a:solidFill>
                  <a:srgbClr val="62ACFC"/>
                </a:solidFill>
                <a:latin typeface="Arial" pitchFamily="2"/>
                <a:ea typeface="Arial" pitchFamily="2"/>
                <a:cs typeface="Arial" pitchFamily="2"/>
              </a:rPr>
              <a:t>mutualisation</a:t>
            </a:r>
            <a:r>
              <a:rPr lang="fr-FR" sz="1640" b="1" i="0" u="none" strike="noStrike" cap="none" baseline="0">
                <a:ln>
                  <a:noFill/>
                </a:ln>
                <a:solidFill>
                  <a:srgbClr val="62ACFC"/>
                </a:solidFill>
                <a:latin typeface="Arial" pitchFamily="2"/>
                <a:ea typeface="Arial" pitchFamily="2"/>
                <a:cs typeface="Arial" pitchFamily="2"/>
              </a:rPr>
              <a:t> 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ABBC038-53B1-4ECE-97C0-2FCE254D737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800050" y="373728"/>
            <a:ext cx="579600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EB06FAA-9945-4AE2-8B32-CF7CB6EB3C9A}"/>
              </a:ext>
            </a:extLst>
          </p:cNvPr>
          <p:cNvSpPr txBox="1"/>
          <p:nvPr/>
        </p:nvSpPr>
        <p:spPr>
          <a:xfrm>
            <a:off x="6667788" y="484899"/>
            <a:ext cx="5943600" cy="36787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b="1" i="0" u="none" strike="noStrike" cap="none" baseline="0">
                <a:ln>
                  <a:noFill/>
                </a:ln>
                <a:solidFill>
                  <a:srgbClr val="62ACFC"/>
                </a:solidFill>
                <a:latin typeface="Arial" pitchFamily="2"/>
                <a:ea typeface="Arial" pitchFamily="2"/>
                <a:cs typeface="Arial" pitchFamily="2"/>
              </a:rPr>
              <a:t>Pacte de coopération et de solidarité métropolitain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A520757-4F39-4C7F-B3E3-476AAE8ED860}"/>
              </a:ext>
            </a:extLst>
          </p:cNvPr>
          <p:cNvSpPr txBox="1"/>
          <p:nvPr/>
        </p:nvSpPr>
        <p:spPr>
          <a:xfrm>
            <a:off x="63720" y="1723680"/>
            <a:ext cx="1188719" cy="5900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40" b="1" i="0" u="none" strike="noStrike" cap="none" baseline="0">
                <a:ln>
                  <a:noFill/>
                </a:ln>
                <a:solidFill>
                  <a:srgbClr val="62ACFC"/>
                </a:solidFill>
                <a:latin typeface="Arial" pitchFamily="2"/>
                <a:ea typeface="Arial" pitchFamily="2"/>
                <a:cs typeface="Arial" pitchFamily="2"/>
              </a:rPr>
              <a:t>2022-2023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48887B51-CBF2-4883-A5F7-38CCF6A86CF4}"/>
              </a:ext>
            </a:extLst>
          </p:cNvPr>
          <p:cNvSpPr/>
          <p:nvPr/>
        </p:nvSpPr>
        <p:spPr>
          <a:xfrm>
            <a:off x="1663699" y="5577839"/>
            <a:ext cx="2304897" cy="1177741"/>
          </a:xfrm>
          <a:custGeom>
            <a:avLst>
              <a:gd name="f0" fmla="val 16732"/>
            </a:avLst>
            <a:gdLst>
              <a:gd name="f1" fmla="val w"/>
              <a:gd name="f2" fmla="val h"/>
              <a:gd name="f3" fmla="val 0"/>
              <a:gd name="f4" fmla="val 21600"/>
              <a:gd name="f5" fmla="val -2147483647"/>
              <a:gd name="f6" fmla="val 2147483647"/>
              <a:gd name="f7" fmla="val 10800"/>
              <a:gd name="f8" fmla="*/ f1 1 21600"/>
              <a:gd name="f9" fmla="*/ f2 1 21600"/>
              <a:gd name="f10" fmla="pin 0 f0 21600"/>
              <a:gd name="f11" fmla="val f10"/>
              <a:gd name="f12" fmla="*/ f10 f8 1"/>
              <a:gd name="f13" fmla="*/ f3 f9 1"/>
              <a:gd name="f14" fmla="*/ 0 f8 1"/>
              <a:gd name="f15" fmla="*/ 21600 f8 1"/>
              <a:gd name="f16" fmla="*/ 21600 f9 1"/>
              <a:gd name="f17" fmla="*/ 0 f9 1"/>
              <a:gd name="f18" fmla="+- 21600 0 f11"/>
            </a:gdLst>
            <a:ahLst>
              <a:ahXY gdRefX="f0" minX="f3" maxX="f4">
                <a:pos x="f12" y="f1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" t="f17" r="f15" b="f16"/>
            <a:pathLst>
              <a:path w="21600" h="21600">
                <a:moveTo>
                  <a:pt x="f3" y="f3"/>
                </a:moveTo>
                <a:lnTo>
                  <a:pt x="f11" y="f3"/>
                </a:lnTo>
                <a:lnTo>
                  <a:pt x="f4" y="f7"/>
                </a:lnTo>
                <a:lnTo>
                  <a:pt x="f11" y="f4"/>
                </a:lnTo>
                <a:lnTo>
                  <a:pt x="f3" y="f4"/>
                </a:lnTo>
                <a:lnTo>
                  <a:pt x="f18" y="f7"/>
                </a:lnTo>
                <a:close/>
              </a:path>
            </a:pathLst>
          </a:custGeom>
          <a:solidFill>
            <a:srgbClr val="DEE6E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8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3E4B4A1-357A-42EF-B936-8163A8DC22EF}"/>
              </a:ext>
            </a:extLst>
          </p:cNvPr>
          <p:cNvSpPr txBox="1"/>
          <p:nvPr/>
        </p:nvSpPr>
        <p:spPr>
          <a:xfrm>
            <a:off x="2106080" y="5630930"/>
            <a:ext cx="1287855" cy="110654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518400" algn="l"/>
                <a:tab pos="1036800" algn="l"/>
                <a:tab pos="1555199" algn="l"/>
                <a:tab pos="2073600" algn="l"/>
                <a:tab pos="2592000" algn="l"/>
                <a:tab pos="3110399" algn="l"/>
                <a:tab pos="3628800" algn="l"/>
                <a:tab pos="4147200" algn="l"/>
                <a:tab pos="4665600" algn="l"/>
                <a:tab pos="5184000" algn="l"/>
                <a:tab pos="5702400" algn="l"/>
              </a:tabLst>
            </a:pPr>
            <a:r>
              <a:rPr lang="fr-FR" sz="11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Positionnement ferme des communes sur leurs choix d’adhésion au service commun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7280DC5-9619-4C66-9AD6-7A969149BB6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539074" y="4932359"/>
            <a:ext cx="564840" cy="56484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0F351D60-1784-421B-AC40-A325E0727D91}"/>
              </a:ext>
            </a:extLst>
          </p:cNvPr>
          <p:cNvSpPr/>
          <p:nvPr/>
        </p:nvSpPr>
        <p:spPr>
          <a:xfrm>
            <a:off x="3598725" y="5577840"/>
            <a:ext cx="2413695" cy="1177740"/>
          </a:xfrm>
          <a:custGeom>
            <a:avLst>
              <a:gd name="f0" fmla="val 16992"/>
            </a:avLst>
            <a:gdLst>
              <a:gd name="f1" fmla="val w"/>
              <a:gd name="f2" fmla="val h"/>
              <a:gd name="f3" fmla="val 0"/>
              <a:gd name="f4" fmla="val 21600"/>
              <a:gd name="f5" fmla="val -2147483647"/>
              <a:gd name="f6" fmla="val 2147483647"/>
              <a:gd name="f7" fmla="val 10800"/>
              <a:gd name="f8" fmla="*/ f1 1 21600"/>
              <a:gd name="f9" fmla="*/ f2 1 21600"/>
              <a:gd name="f10" fmla="pin 0 f0 21600"/>
              <a:gd name="f11" fmla="val f10"/>
              <a:gd name="f12" fmla="*/ f10 f8 1"/>
              <a:gd name="f13" fmla="*/ f3 f9 1"/>
              <a:gd name="f14" fmla="*/ 0 f8 1"/>
              <a:gd name="f15" fmla="*/ 21600 f8 1"/>
              <a:gd name="f16" fmla="*/ 21600 f9 1"/>
              <a:gd name="f17" fmla="*/ 0 f9 1"/>
              <a:gd name="f18" fmla="+- 21600 0 f11"/>
            </a:gdLst>
            <a:ahLst>
              <a:ahXY gdRefX="f0" minX="f3" maxX="f4">
                <a:pos x="f12" y="f1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" t="f17" r="f15" b="f16"/>
            <a:pathLst>
              <a:path w="21600" h="21600">
                <a:moveTo>
                  <a:pt x="f3" y="f3"/>
                </a:moveTo>
                <a:lnTo>
                  <a:pt x="f11" y="f3"/>
                </a:lnTo>
                <a:lnTo>
                  <a:pt x="f4" y="f7"/>
                </a:lnTo>
                <a:lnTo>
                  <a:pt x="f11" y="f4"/>
                </a:lnTo>
                <a:lnTo>
                  <a:pt x="f3" y="f4"/>
                </a:lnTo>
                <a:lnTo>
                  <a:pt x="f18" y="f7"/>
                </a:lnTo>
                <a:close/>
              </a:path>
            </a:pathLst>
          </a:custGeom>
          <a:solidFill>
            <a:srgbClr val="B4C7D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8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6C283030-BD72-4D60-9FC8-889EEECDB127}"/>
              </a:ext>
            </a:extLst>
          </p:cNvPr>
          <p:cNvSpPr/>
          <p:nvPr/>
        </p:nvSpPr>
        <p:spPr>
          <a:xfrm>
            <a:off x="5700455" y="5561757"/>
            <a:ext cx="2562860" cy="1175760"/>
          </a:xfrm>
          <a:custGeom>
            <a:avLst>
              <a:gd name="f0" fmla="val 17162"/>
            </a:avLst>
            <a:gdLst>
              <a:gd name="f1" fmla="val w"/>
              <a:gd name="f2" fmla="val h"/>
              <a:gd name="f3" fmla="val 0"/>
              <a:gd name="f4" fmla="val 21600"/>
              <a:gd name="f5" fmla="val -2147483647"/>
              <a:gd name="f6" fmla="val 2147483647"/>
              <a:gd name="f7" fmla="val 10800"/>
              <a:gd name="f8" fmla="*/ f1 1 21600"/>
              <a:gd name="f9" fmla="*/ f2 1 21600"/>
              <a:gd name="f10" fmla="pin 0 f0 21600"/>
              <a:gd name="f11" fmla="val f10"/>
              <a:gd name="f12" fmla="*/ f10 f8 1"/>
              <a:gd name="f13" fmla="*/ f3 f9 1"/>
              <a:gd name="f14" fmla="*/ 0 f8 1"/>
              <a:gd name="f15" fmla="*/ 21600 f8 1"/>
              <a:gd name="f16" fmla="*/ 21600 f9 1"/>
              <a:gd name="f17" fmla="*/ 0 f9 1"/>
              <a:gd name="f18" fmla="+- 21600 0 f11"/>
            </a:gdLst>
            <a:ahLst>
              <a:ahXY gdRefX="f0" minX="f3" maxX="f4">
                <a:pos x="f12" y="f1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" t="f17" r="f15" b="f16"/>
            <a:pathLst>
              <a:path w="21600" h="21600">
                <a:moveTo>
                  <a:pt x="f3" y="f3"/>
                </a:moveTo>
                <a:lnTo>
                  <a:pt x="f11" y="f3"/>
                </a:lnTo>
                <a:lnTo>
                  <a:pt x="f4" y="f7"/>
                </a:lnTo>
                <a:lnTo>
                  <a:pt x="f11" y="f4"/>
                </a:lnTo>
                <a:lnTo>
                  <a:pt x="f3" y="f4"/>
                </a:lnTo>
                <a:lnTo>
                  <a:pt x="f18" y="f7"/>
                </a:lnTo>
                <a:close/>
              </a:path>
            </a:pathLst>
          </a:custGeom>
          <a:solidFill>
            <a:srgbClr val="729FC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8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08A2497-909D-4B36-8A77-2244243D921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594867" y="4926250"/>
            <a:ext cx="570240" cy="57024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B7FBF0FD-B18F-4526-B5CE-5052686A7FA8}"/>
              </a:ext>
            </a:extLst>
          </p:cNvPr>
          <p:cNvSpPr txBox="1"/>
          <p:nvPr/>
        </p:nvSpPr>
        <p:spPr>
          <a:xfrm>
            <a:off x="6063220" y="5686317"/>
            <a:ext cx="1957151" cy="93726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518400" algn="l"/>
                <a:tab pos="1036800" algn="l"/>
                <a:tab pos="1555199" algn="l"/>
                <a:tab pos="2073600" algn="l"/>
                <a:tab pos="2592000" algn="l"/>
                <a:tab pos="3110399" algn="l"/>
                <a:tab pos="3628800" algn="l"/>
                <a:tab pos="4147200" algn="l"/>
                <a:tab pos="4665600" algn="l"/>
                <a:tab pos="5184000" algn="l"/>
                <a:tab pos="5702400" algn="l"/>
              </a:tabLst>
            </a:pPr>
            <a:r>
              <a:rPr lang="fr-FR" sz="11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Finalisation de la DPA Ville de Nantes / Nantes Métropole  et mise à disposition d’un modèle pour les communes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55F9B84F-1E56-452D-ACF1-AD9DEA6A6B4A}"/>
              </a:ext>
            </a:extLst>
          </p:cNvPr>
          <p:cNvSpPr/>
          <p:nvPr/>
        </p:nvSpPr>
        <p:spPr>
          <a:xfrm>
            <a:off x="7939140" y="5577839"/>
            <a:ext cx="2413695" cy="1159677"/>
          </a:xfrm>
          <a:custGeom>
            <a:avLst>
              <a:gd name="f0" fmla="val 17189"/>
            </a:avLst>
            <a:gdLst>
              <a:gd name="f1" fmla="val w"/>
              <a:gd name="f2" fmla="val h"/>
              <a:gd name="f3" fmla="val 0"/>
              <a:gd name="f4" fmla="val 21600"/>
              <a:gd name="f5" fmla="val -2147483647"/>
              <a:gd name="f6" fmla="val 2147483647"/>
              <a:gd name="f7" fmla="val 10800"/>
              <a:gd name="f8" fmla="*/ f1 1 21600"/>
              <a:gd name="f9" fmla="*/ f2 1 21600"/>
              <a:gd name="f10" fmla="pin 0 f0 21600"/>
              <a:gd name="f11" fmla="val f10"/>
              <a:gd name="f12" fmla="*/ f10 f8 1"/>
              <a:gd name="f13" fmla="*/ f3 f9 1"/>
              <a:gd name="f14" fmla="*/ 0 f8 1"/>
              <a:gd name="f15" fmla="*/ 21600 f8 1"/>
              <a:gd name="f16" fmla="*/ 21600 f9 1"/>
              <a:gd name="f17" fmla="*/ 0 f9 1"/>
              <a:gd name="f18" fmla="+- 21600 0 f11"/>
            </a:gdLst>
            <a:ahLst>
              <a:ahXY gdRefX="f0" minX="f3" maxX="f4">
                <a:pos x="f12" y="f1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" t="f17" r="f15" b="f16"/>
            <a:pathLst>
              <a:path w="21600" h="21600">
                <a:moveTo>
                  <a:pt x="f3" y="f3"/>
                </a:moveTo>
                <a:lnTo>
                  <a:pt x="f11" y="f3"/>
                </a:lnTo>
                <a:lnTo>
                  <a:pt x="f4" y="f7"/>
                </a:lnTo>
                <a:lnTo>
                  <a:pt x="f11" y="f4"/>
                </a:lnTo>
                <a:lnTo>
                  <a:pt x="f3" y="f4"/>
                </a:lnTo>
                <a:lnTo>
                  <a:pt x="f18" y="f7"/>
                </a:lnTo>
                <a:close/>
              </a:path>
            </a:pathLst>
          </a:custGeom>
          <a:solidFill>
            <a:srgbClr val="5983B0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8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976CFBB0-F5D0-4B6E-9768-4B213BA0805E}"/>
              </a:ext>
            </a:extLst>
          </p:cNvPr>
          <p:cNvSpPr/>
          <p:nvPr/>
        </p:nvSpPr>
        <p:spPr>
          <a:xfrm>
            <a:off x="12046585" y="5561756"/>
            <a:ext cx="914400" cy="1175759"/>
          </a:xfrm>
          <a:custGeom>
            <a:avLst>
              <a:gd name="f0" fmla="val 9172"/>
            </a:avLst>
            <a:gdLst>
              <a:gd name="f1" fmla="val w"/>
              <a:gd name="f2" fmla="val h"/>
              <a:gd name="f3" fmla="val 0"/>
              <a:gd name="f4" fmla="val 21600"/>
              <a:gd name="f5" fmla="val -2147483647"/>
              <a:gd name="f6" fmla="val 2147483647"/>
              <a:gd name="f7" fmla="val 10800"/>
              <a:gd name="f8" fmla="*/ f1 1 21600"/>
              <a:gd name="f9" fmla="*/ f2 1 21600"/>
              <a:gd name="f10" fmla="pin 0 f0 21600"/>
              <a:gd name="f11" fmla="val f10"/>
              <a:gd name="f12" fmla="*/ f10 f8 1"/>
              <a:gd name="f13" fmla="*/ f3 f9 1"/>
              <a:gd name="f14" fmla="*/ 0 f8 1"/>
              <a:gd name="f15" fmla="*/ 21600 f8 1"/>
              <a:gd name="f16" fmla="*/ 21600 f9 1"/>
              <a:gd name="f17" fmla="*/ 0 f9 1"/>
              <a:gd name="f18" fmla="+- 21600 0 f11"/>
            </a:gdLst>
            <a:ahLst>
              <a:ahXY gdRefX="f0" minX="f3" maxX="f4">
                <a:pos x="f12" y="f1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" t="f17" r="f15" b="f16"/>
            <a:pathLst>
              <a:path w="21600" h="21600">
                <a:moveTo>
                  <a:pt x="f3" y="f3"/>
                </a:moveTo>
                <a:lnTo>
                  <a:pt x="f11" y="f3"/>
                </a:lnTo>
                <a:lnTo>
                  <a:pt x="f4" y="f7"/>
                </a:lnTo>
                <a:lnTo>
                  <a:pt x="f11" y="f4"/>
                </a:lnTo>
                <a:lnTo>
                  <a:pt x="f3" y="f4"/>
                </a:lnTo>
                <a:lnTo>
                  <a:pt x="f18" y="f7"/>
                </a:lnTo>
                <a:close/>
              </a:path>
            </a:pathLst>
          </a:custGeom>
          <a:solidFill>
            <a:srgbClr val="3465A4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8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A14FBA3-F5B9-4BE5-8AE4-5754873CEA5E}"/>
              </a:ext>
            </a:extLst>
          </p:cNvPr>
          <p:cNvSpPr txBox="1"/>
          <p:nvPr/>
        </p:nvSpPr>
        <p:spPr>
          <a:xfrm>
            <a:off x="8135090" y="5848482"/>
            <a:ext cx="2054945" cy="59871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518400" algn="l"/>
                <a:tab pos="1036800" algn="l"/>
                <a:tab pos="1555199" algn="l"/>
                <a:tab pos="2073600" algn="l"/>
                <a:tab pos="2592000" algn="l"/>
                <a:tab pos="3110399" algn="l"/>
                <a:tab pos="3628800" algn="l"/>
                <a:tab pos="4147200" algn="l"/>
                <a:tab pos="4665600" algn="l"/>
                <a:tab pos="5184000" algn="l"/>
                <a:tab pos="5702400" algn="l"/>
              </a:tabLst>
            </a:pPr>
            <a:r>
              <a:rPr lang="fr-FR" sz="11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Finalisation du socle documentaire de gouvernance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6CC690E7-DCDC-4EB4-BEA5-3F241C20F239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8722846" y="4782599"/>
            <a:ext cx="676592" cy="67659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177E52C-E86F-46FC-A3A4-53916F7C4C8F}"/>
              </a:ext>
            </a:extLst>
          </p:cNvPr>
          <p:cNvSpPr txBox="1"/>
          <p:nvPr/>
        </p:nvSpPr>
        <p:spPr>
          <a:xfrm>
            <a:off x="2308314" y="6781437"/>
            <a:ext cx="1161360" cy="51587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4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Juillet 2022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BD2C130-752D-45D1-B149-2D2DFFDE2E8C}"/>
              </a:ext>
            </a:extLst>
          </p:cNvPr>
          <p:cNvSpPr txBox="1"/>
          <p:nvPr/>
        </p:nvSpPr>
        <p:spPr>
          <a:xfrm>
            <a:off x="3874634" y="6788762"/>
            <a:ext cx="1668239" cy="5165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4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Décembre 2022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B53E37A-F665-4936-80E1-9C5657D12D86}"/>
              </a:ext>
            </a:extLst>
          </p:cNvPr>
          <p:cNvSpPr txBox="1"/>
          <p:nvPr/>
        </p:nvSpPr>
        <p:spPr>
          <a:xfrm>
            <a:off x="5828852" y="6781437"/>
            <a:ext cx="1782069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4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Décembre 2022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4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- janvier 2024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E9B3AE8-D149-4BF9-AD52-21BABE6925A4}"/>
              </a:ext>
            </a:extLst>
          </p:cNvPr>
          <p:cNvSpPr txBox="1"/>
          <p:nvPr/>
        </p:nvSpPr>
        <p:spPr>
          <a:xfrm>
            <a:off x="3808651" y="5604406"/>
            <a:ext cx="2049579" cy="110654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518400" algn="l"/>
                <a:tab pos="1036800" algn="l"/>
                <a:tab pos="1555199" algn="l"/>
                <a:tab pos="2073600" algn="l"/>
                <a:tab pos="2592000" algn="l"/>
                <a:tab pos="3110399" algn="l"/>
                <a:tab pos="3628800" algn="l"/>
                <a:tab pos="4147200" algn="l"/>
                <a:tab pos="4665600" algn="l"/>
                <a:tab pos="5184000" algn="l"/>
                <a:tab pos="5702400" algn="l"/>
              </a:tabLst>
            </a:pPr>
            <a:r>
              <a:rPr lang="fr-FR" sz="11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Validation en Conseil communautaire de la nouvelle convention Gestion documentaire archives  + PA + Nouvelle offre de services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FE8970B-5C8B-4458-8C0F-C3E55E12DD24}"/>
              </a:ext>
            </a:extLst>
          </p:cNvPr>
          <p:cNvSpPr txBox="1"/>
          <p:nvPr/>
        </p:nvSpPr>
        <p:spPr>
          <a:xfrm>
            <a:off x="10467554" y="5782715"/>
            <a:ext cx="1752126" cy="76798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518400" algn="l"/>
                <a:tab pos="1036800" algn="l"/>
                <a:tab pos="1555199" algn="l"/>
                <a:tab pos="2073600" algn="l"/>
                <a:tab pos="2592000" algn="l"/>
                <a:tab pos="3110399" algn="l"/>
                <a:tab pos="3628800" algn="l"/>
                <a:tab pos="4147200" algn="l"/>
                <a:tab pos="4665600" algn="l"/>
                <a:tab pos="5184000" algn="l"/>
                <a:tab pos="5702400" algn="l"/>
              </a:tabLst>
            </a:pPr>
            <a:r>
              <a:rPr lang="fr-FR" sz="1100" b="1" i="0" u="none" strike="noStrike" cap="none" baseline="0">
                <a:ln>
                  <a:noFill/>
                </a:ln>
                <a:solidFill>
                  <a:schemeClr val="bg1"/>
                </a:solidFill>
                <a:latin typeface="Arial" pitchFamily="2"/>
                <a:ea typeface="Arial" pitchFamily="2"/>
                <a:cs typeface="Arial" pitchFamily="2"/>
              </a:rPr>
              <a:t>Ouverture de la plateforme d’archivage et des espaces sécurisés d’archivage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30A76CD-9388-4C9C-91C5-7F72B0DDCB3B}"/>
              </a:ext>
            </a:extLst>
          </p:cNvPr>
          <p:cNvSpPr txBox="1"/>
          <p:nvPr/>
        </p:nvSpPr>
        <p:spPr>
          <a:xfrm>
            <a:off x="8072625" y="6766536"/>
            <a:ext cx="1782069" cy="521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4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Février – octobre 2024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5867637-1A35-4AF9-9B3A-4B5787FC43F9}"/>
              </a:ext>
            </a:extLst>
          </p:cNvPr>
          <p:cNvSpPr txBox="1"/>
          <p:nvPr/>
        </p:nvSpPr>
        <p:spPr>
          <a:xfrm>
            <a:off x="10079259" y="6766536"/>
            <a:ext cx="1782069" cy="3063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4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Novembre 2024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7A6A34C-9072-47C3-9C21-10307E9C6931}"/>
              </a:ext>
            </a:extLst>
          </p:cNvPr>
          <p:cNvGrpSpPr/>
          <p:nvPr/>
        </p:nvGrpSpPr>
        <p:grpSpPr>
          <a:xfrm>
            <a:off x="6547230" y="4931637"/>
            <a:ext cx="847312" cy="673550"/>
            <a:chOff x="7183976" y="4945858"/>
            <a:chExt cx="847312" cy="673550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A1FA602F-61C2-40C6-A1F5-C525AE917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/>
              <a:alphaModFix/>
            </a:blip>
            <a:srcRect/>
            <a:stretch>
              <a:fillRect/>
            </a:stretch>
          </p:blipFill>
          <p:spPr>
            <a:xfrm>
              <a:off x="7524379" y="5153759"/>
              <a:ext cx="506909" cy="465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F1555677-1EBA-49FD-9F26-6CB49189E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/>
              <a:alphaModFix/>
            </a:blip>
            <a:srcRect/>
            <a:stretch>
              <a:fillRect/>
            </a:stretch>
          </p:blipFill>
          <p:spPr>
            <a:xfrm>
              <a:off x="7183976" y="4945858"/>
              <a:ext cx="526187" cy="4833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" name="Image 40">
            <a:extLst>
              <a:ext uri="{FF2B5EF4-FFF2-40B4-BE49-F238E27FC236}">
                <a16:creationId xmlns:a16="http://schemas.microsoft.com/office/drawing/2014/main" id="{885DF264-BCFC-41F1-955A-6C8F13A023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319" y="4823673"/>
            <a:ext cx="676592" cy="676592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78A9ED8E-C58E-4E5C-A944-D446103AE2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3580"/>
            <a:ext cx="1861919" cy="79609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077B5B6-1AB6-4F4C-A134-D3071A7238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3319" y="1996259"/>
            <a:ext cx="1510689" cy="2591162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2CA4019-8843-4821-8AA9-DCC76910F4D9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11095256" y="1072048"/>
            <a:ext cx="1069340" cy="1069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3791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lettre&#10;&#10;Description générée automatiquement">
            <a:extLst>
              <a:ext uri="{FF2B5EF4-FFF2-40B4-BE49-F238E27FC236}">
                <a16:creationId xmlns:a16="http://schemas.microsoft.com/office/drawing/2014/main" id="{89053928-10CE-D92E-75A0-BDD02295516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1837" y="632921"/>
            <a:ext cx="9389686" cy="688169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908E5FD-D764-8C75-5E35-F5ADE2D91B67}"/>
              </a:ext>
            </a:extLst>
          </p:cNvPr>
          <p:cNvSpPr txBox="1"/>
          <p:nvPr/>
        </p:nvSpPr>
        <p:spPr>
          <a:xfrm>
            <a:off x="-185352" y="291289"/>
            <a:ext cx="9502071" cy="34163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/>
            </a:lvl1pPr>
            <a:lvl2pPr marL="342909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/>
            </a:lvl2pPr>
            <a:lvl3pPr marL="685817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/>
            </a:lvl3pPr>
            <a:lvl4pPr marL="1028726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4pPr>
            <a:lvl5pPr marL="1371634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1714543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6pPr>
            <a:lvl7pPr marL="2057451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7pPr>
            <a:lvl8pPr marL="2400360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8pPr>
            <a:lvl9pPr marL="2743269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9pPr>
          </a:lstStyle>
          <a:p>
            <a:r>
              <a:rPr lang="fr-FR" sz="2400">
                <a:solidFill>
                  <a:srgbClr val="65B157"/>
                </a:solidFill>
                <a:latin typeface="Arial" pitchFamily="2"/>
                <a:cs typeface="Arial" pitchFamily="2"/>
              </a:rPr>
              <a:t>L’archivage électronique sur le territoire cergypontain</a:t>
            </a:r>
          </a:p>
        </p:txBody>
      </p:sp>
      <p:pic>
        <p:nvPicPr>
          <p:cNvPr id="6" name="Image 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C275A576-B7D9-0CEE-7BEC-39DFA56D5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9838" y="6356641"/>
            <a:ext cx="1234663" cy="535173"/>
          </a:xfrm>
          <a:prstGeom prst="rect">
            <a:avLst/>
          </a:prstGeom>
        </p:spPr>
      </p:pic>
      <p:pic>
        <p:nvPicPr>
          <p:cNvPr id="3" name="Image 2" descr="Une image contenant texte, drapeau, symbole, Police&#10;&#10;Description générée automatiquement">
            <a:extLst>
              <a:ext uri="{FF2B5EF4-FFF2-40B4-BE49-F238E27FC236}">
                <a16:creationId xmlns:a16="http://schemas.microsoft.com/office/drawing/2014/main" id="{B2BA53BE-B673-EEB4-609B-06A447F5B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61252"/>
            <a:ext cx="886731" cy="89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18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F2636F06-97DF-32E5-3613-7DE05FFAA9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0"/>
          <a:stretch/>
        </p:blipFill>
        <p:spPr>
          <a:xfrm>
            <a:off x="0" y="1231186"/>
            <a:ext cx="9724577" cy="625702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27CA20C-30B6-AAF0-A92F-BC5260C513F8}"/>
              </a:ext>
            </a:extLst>
          </p:cNvPr>
          <p:cNvSpPr txBox="1"/>
          <p:nvPr/>
        </p:nvSpPr>
        <p:spPr>
          <a:xfrm>
            <a:off x="10045151" y="2983432"/>
            <a:ext cx="3217472" cy="2752536"/>
          </a:xfrm>
          <a:prstGeom prst="rect">
            <a:avLst/>
          </a:prstGeom>
        </p:spPr>
        <p:txBody>
          <a:bodyPr lIns="100796" tIns="50398" rIns="100796" bIns="50398" anchor="t"/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chemeClr val="accent6"/>
                </a:solidFill>
                <a:latin typeface="Arial" pitchFamily="2"/>
                <a:cs typeface="Arial" pitchFamily="2"/>
              </a:rPr>
              <a:t>LE PROJET D’ARCHIVAGE ELECTRONIQUE</a:t>
            </a:r>
          </a:p>
          <a:p>
            <a:pPr algn="ctr"/>
            <a:r>
              <a:rPr lang="fr-FR" sz="2400" b="1" dirty="0">
                <a:solidFill>
                  <a:schemeClr val="accent6"/>
                </a:solidFill>
                <a:latin typeface="Arial" pitchFamily="2"/>
                <a:cs typeface="Arial" pitchFamily="2"/>
              </a:rPr>
              <a:t> </a:t>
            </a:r>
            <a:br>
              <a:rPr lang="fr-FR" sz="2400" b="1" dirty="0">
                <a:solidFill>
                  <a:schemeClr val="accent6"/>
                </a:solidFill>
                <a:latin typeface="Arial" pitchFamily="2"/>
                <a:cs typeface="Arial" pitchFamily="2"/>
              </a:rPr>
            </a:br>
            <a:r>
              <a:rPr lang="fr-FR" sz="2400" b="1" dirty="0">
                <a:solidFill>
                  <a:schemeClr val="accent6"/>
                </a:solidFill>
                <a:latin typeface="Arial" pitchFamily="2"/>
                <a:cs typeface="Arial" pitchFamily="2"/>
              </a:rPr>
              <a:t>Un projet collectif… avec une dimension territoriale 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A157032-3BD0-99C6-2578-E7B956EE90FC}"/>
              </a:ext>
            </a:extLst>
          </p:cNvPr>
          <p:cNvSpPr txBox="1"/>
          <p:nvPr/>
        </p:nvSpPr>
        <p:spPr>
          <a:xfrm>
            <a:off x="382506" y="5069210"/>
            <a:ext cx="203712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b="1" dirty="0">
                <a:solidFill>
                  <a:schemeClr val="accent2"/>
                </a:solidFill>
              </a:rPr>
              <a:t>Assimiler les enjeux</a:t>
            </a:r>
          </a:p>
          <a:p>
            <a:pPr marL="188989" indent="-188989" algn="ctr">
              <a:buFont typeface="Wingdings" panose="05000000000000000000" pitchFamily="2" charset="2"/>
              <a:buChar char="q"/>
            </a:pPr>
            <a:endParaRPr lang="fr-FR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Intervention du CIG pour prise en compte du numérique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Recrutement d’un responsable du service archives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Proposition d’engager des travaux à l’échelle territoriale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DBD6939-1E50-7675-7131-B244AEE79E62}"/>
              </a:ext>
            </a:extLst>
          </p:cNvPr>
          <p:cNvSpPr txBox="1"/>
          <p:nvPr/>
        </p:nvSpPr>
        <p:spPr>
          <a:xfrm>
            <a:off x="2122851" y="1286847"/>
            <a:ext cx="203712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b="1" dirty="0">
                <a:solidFill>
                  <a:srgbClr val="587BA2"/>
                </a:solidFill>
              </a:rPr>
              <a:t>Etablir des bases</a:t>
            </a:r>
          </a:p>
          <a:p>
            <a:pPr algn="ctr"/>
            <a:endParaRPr lang="fr-FR" sz="1200" dirty="0"/>
          </a:p>
          <a:p>
            <a:pPr marL="188989" indent="-188989" algn="just">
              <a:buFont typeface="Arial" panose="020B0604020202020204" pitchFamily="34" charset="0"/>
              <a:buChar char="•"/>
            </a:pPr>
            <a:r>
              <a:rPr lang="fr-FR" sz="1200" dirty="0"/>
              <a:t>Binôme archiviste/DSI au sein de la CACP</a:t>
            </a:r>
          </a:p>
          <a:p>
            <a:pPr marL="188989" indent="-188989" algn="just">
              <a:buFont typeface="Arial" panose="020B0604020202020204" pitchFamily="34" charset="0"/>
              <a:buChar char="•"/>
            </a:pPr>
            <a:r>
              <a:rPr lang="fr-FR" sz="1200" dirty="0"/>
              <a:t>Besoin d’expérimenter : convention partenariale avec Vitam (2020)</a:t>
            </a:r>
          </a:p>
          <a:p>
            <a:pPr marL="188989" indent="-188989" algn="just">
              <a:buFont typeface="Arial" panose="020B0604020202020204" pitchFamily="34" charset="0"/>
              <a:buChar char="•"/>
            </a:pPr>
            <a:r>
              <a:rPr lang="fr-FR" sz="1200" dirty="0"/>
              <a:t>Organisation d’ateliers mensuels avec les communes volontaires</a:t>
            </a:r>
          </a:p>
          <a:p>
            <a:pPr algn="just"/>
            <a:endParaRPr lang="fr-FR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FC3EAFC-3C7E-2D80-7B1B-F96B170C8477}"/>
              </a:ext>
            </a:extLst>
          </p:cNvPr>
          <p:cNvSpPr txBox="1"/>
          <p:nvPr/>
        </p:nvSpPr>
        <p:spPr>
          <a:xfrm>
            <a:off x="3828831" y="4978575"/>
            <a:ext cx="203712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b="1" dirty="0">
                <a:solidFill>
                  <a:srgbClr val="FF29B0"/>
                </a:solidFill>
              </a:rPr>
              <a:t>Evaluer notre approche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Demande financement d’une AMO (ANET)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Réalisation d’une AMO en deux phases : évaluer le territoire, se projeter pour la mise en œuvre (impacts organisationnels et financiers)</a:t>
            </a:r>
          </a:p>
          <a:p>
            <a:pPr marL="188989" indent="-188989" algn="just">
              <a:buFont typeface="Wingdings" panose="05000000000000000000" pitchFamily="2" charset="2"/>
              <a:buChar char="q"/>
            </a:pPr>
            <a:endParaRPr lang="fr-FR" sz="1200" dirty="0"/>
          </a:p>
          <a:p>
            <a:pPr algn="just"/>
            <a:endParaRPr lang="fr-FR" sz="12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A47A5A9-F356-E5C9-E1AC-8ECFDA28C42B}"/>
              </a:ext>
            </a:extLst>
          </p:cNvPr>
          <p:cNvSpPr txBox="1"/>
          <p:nvPr/>
        </p:nvSpPr>
        <p:spPr>
          <a:xfrm>
            <a:off x="5459709" y="1286847"/>
            <a:ext cx="20371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b="1" dirty="0">
                <a:solidFill>
                  <a:srgbClr val="8BC226"/>
                </a:solidFill>
              </a:rPr>
              <a:t>Ancrer le projet</a:t>
            </a:r>
          </a:p>
          <a:p>
            <a:pPr marL="188989" indent="-188989" algn="ctr">
              <a:buFont typeface="Wingdings" panose="05000000000000000000" pitchFamily="2" charset="2"/>
              <a:buChar char="q"/>
            </a:pPr>
            <a:endParaRPr lang="fr-FR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Dépôt d’une candidature appel à projet ITI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Proposition d’une convention de partenariat pour coconstruire le projet.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POC communautaire ouvert aux communes et prise en main des outils</a:t>
            </a:r>
          </a:p>
          <a:p>
            <a:pPr algn="just"/>
            <a:endParaRPr lang="fr-FR" sz="12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B08EEAE-4458-8D47-48A0-016BAB8A640E}"/>
              </a:ext>
            </a:extLst>
          </p:cNvPr>
          <p:cNvSpPr txBox="1"/>
          <p:nvPr/>
        </p:nvSpPr>
        <p:spPr>
          <a:xfrm>
            <a:off x="7178950" y="5069210"/>
            <a:ext cx="2104662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b="1" dirty="0">
                <a:solidFill>
                  <a:srgbClr val="A088BD"/>
                </a:solidFill>
              </a:rPr>
              <a:t>De la préfiguration à l'intégration</a:t>
            </a:r>
            <a:endParaRPr lang="fr-FR" sz="1200" dirty="0"/>
          </a:p>
          <a:p>
            <a:pPr algn="ctr"/>
            <a:endParaRPr lang="fr-FR" sz="1200" b="1" dirty="0">
              <a:solidFill>
                <a:srgbClr val="A088BD"/>
              </a:solidFill>
            </a:endParaRPr>
          </a:p>
          <a:p>
            <a:pPr algn="ctr"/>
            <a:endParaRPr lang="fr-FR" sz="1200" b="1" dirty="0">
              <a:solidFill>
                <a:srgbClr val="A088BD"/>
              </a:solidFill>
            </a:endParaRPr>
          </a:p>
          <a:p>
            <a:pPr algn="ctr"/>
            <a:endParaRPr lang="fr-FR" sz="1200" b="1" dirty="0">
              <a:solidFill>
                <a:srgbClr val="A088BD"/>
              </a:solidFill>
            </a:endParaRPr>
          </a:p>
          <a:p>
            <a:pPr algn="ctr"/>
            <a:r>
              <a:rPr lang="fr-FR" sz="1200" b="1" dirty="0">
                <a:solidFill>
                  <a:srgbClr val="A088BD"/>
                </a:solidFill>
              </a:rPr>
              <a:t>….</a:t>
            </a:r>
          </a:p>
          <a:p>
            <a:pPr marL="188595" indent="-188595" algn="ctr">
              <a:buFont typeface="Wingdings" panose="05000000000000000000" pitchFamily="2" charset="2"/>
              <a:buChar char="q"/>
            </a:pPr>
            <a:endParaRPr lang="fr-FR" sz="1200" dirty="0"/>
          </a:p>
          <a:p>
            <a:pPr algn="just"/>
            <a:endParaRPr lang="fr-FR" sz="1200" dirty="0"/>
          </a:p>
        </p:txBody>
      </p: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08ADC235-1CC6-33B8-D654-2D014A974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872" y="6897468"/>
            <a:ext cx="1234663" cy="53517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D3D3BB7-3067-B3E2-A623-F641DE0BCBCB}"/>
              </a:ext>
            </a:extLst>
          </p:cNvPr>
          <p:cNvSpPr txBox="1"/>
          <p:nvPr/>
        </p:nvSpPr>
        <p:spPr>
          <a:xfrm>
            <a:off x="382506" y="365040"/>
            <a:ext cx="7277400" cy="46021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400" b="1" i="0" u="none" strike="noStrike" cap="none" baseline="0" dirty="0">
                <a:ln>
                  <a:noFill/>
                </a:ln>
                <a:solidFill>
                  <a:srgbClr val="65B157"/>
                </a:solidFill>
                <a:latin typeface="Arial" pitchFamily="2"/>
                <a:ea typeface="Arial" pitchFamily="2"/>
                <a:cs typeface="Arial" pitchFamily="2"/>
              </a:rPr>
              <a:t>Les grandes étapes du projet</a:t>
            </a:r>
          </a:p>
        </p:txBody>
      </p:sp>
    </p:spTree>
    <p:extLst>
      <p:ext uri="{BB962C8B-B14F-4D97-AF65-F5344CB8AC3E}">
        <p14:creationId xmlns:p14="http://schemas.microsoft.com/office/powerpoint/2010/main" val="1408189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7098966-F772-FC6A-90E5-6EEEE7BD32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5998799"/>
              </p:ext>
            </p:extLst>
          </p:nvPr>
        </p:nvGraphicFramePr>
        <p:xfrm>
          <a:off x="1108522" y="712078"/>
          <a:ext cx="10759446" cy="5634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 descr="Une image contenant carte, capture d’écran, Monde, cercle&#10;&#10;Description générée automatiquement">
            <a:extLst>
              <a:ext uri="{FF2B5EF4-FFF2-40B4-BE49-F238E27FC236}">
                <a16:creationId xmlns:a16="http://schemas.microsoft.com/office/drawing/2014/main" id="{91855283-6203-C815-7849-7AFDA7002BC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00" y="276542"/>
            <a:ext cx="2002453" cy="192044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F6C3234-825F-3E37-DE66-339F70CE8677}"/>
              </a:ext>
            </a:extLst>
          </p:cNvPr>
          <p:cNvSpPr txBox="1"/>
          <p:nvPr/>
        </p:nvSpPr>
        <p:spPr>
          <a:xfrm>
            <a:off x="2552932" y="713543"/>
            <a:ext cx="7870626" cy="34163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/>
            </a:lvl1pPr>
            <a:lvl2pPr marL="342909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/>
            </a:lvl2pPr>
            <a:lvl3pPr marL="685817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/>
            </a:lvl3pPr>
            <a:lvl4pPr marL="1028726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4pPr>
            <a:lvl5pPr marL="1371634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1714543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6pPr>
            <a:lvl7pPr marL="2057451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7pPr>
            <a:lvl8pPr marL="2400360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8pPr>
            <a:lvl9pPr marL="2743269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9pPr>
          </a:lstStyle>
          <a:p>
            <a:r>
              <a:rPr lang="fr-FR" sz="2400" dirty="0">
                <a:solidFill>
                  <a:srgbClr val="65B157"/>
                </a:solidFill>
                <a:latin typeface="Arial" pitchFamily="2"/>
                <a:cs typeface="Arial" pitchFamily="2"/>
              </a:rPr>
              <a:t>L’archivage électronique sur le territoire</a:t>
            </a:r>
          </a:p>
          <a:p>
            <a:r>
              <a:rPr lang="fr-FR" sz="2400" dirty="0">
                <a:solidFill>
                  <a:srgbClr val="65B157"/>
                </a:solidFill>
                <a:latin typeface="Arial" pitchFamily="2"/>
                <a:cs typeface="Arial" pitchFamily="2"/>
              </a:rPr>
              <a:t>Focus déploiement</a:t>
            </a:r>
          </a:p>
        </p:txBody>
      </p:sp>
      <p:pic>
        <p:nvPicPr>
          <p:cNvPr id="7" name="Graphique 6" descr="Évaluation 3 étoiles avec un remplissage uni">
            <a:extLst>
              <a:ext uri="{FF2B5EF4-FFF2-40B4-BE49-F238E27FC236}">
                <a16:creationId xmlns:a16="http://schemas.microsoft.com/office/drawing/2014/main" id="{5F2D6077-6DDF-1211-8953-0EA62F3D14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40071" y="4497119"/>
            <a:ext cx="914400" cy="914400"/>
          </a:xfrm>
          <a:prstGeom prst="rect">
            <a:avLst/>
          </a:prstGeom>
        </p:spPr>
      </p:pic>
      <p:pic>
        <p:nvPicPr>
          <p:cNvPr id="8" name="Graphique 7" descr="Étoile d'évaluation avec un remplissage uni">
            <a:extLst>
              <a:ext uri="{FF2B5EF4-FFF2-40B4-BE49-F238E27FC236}">
                <a16:creationId xmlns:a16="http://schemas.microsoft.com/office/drawing/2014/main" id="{BD022981-28FA-81CD-C3D4-B211FE7140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50550" y="6604135"/>
            <a:ext cx="914400" cy="914400"/>
          </a:xfrm>
          <a:prstGeom prst="rect">
            <a:avLst/>
          </a:prstGeom>
        </p:spPr>
      </p:pic>
      <p:pic>
        <p:nvPicPr>
          <p:cNvPr id="9" name="Graphique 8" descr="Évaluation 1 étoile avec un remplissage uni">
            <a:extLst>
              <a:ext uri="{FF2B5EF4-FFF2-40B4-BE49-F238E27FC236}">
                <a16:creationId xmlns:a16="http://schemas.microsoft.com/office/drawing/2014/main" id="{7E55C46C-D13D-B603-65FC-A22E292BDB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70062" y="5349165"/>
            <a:ext cx="914400" cy="914400"/>
          </a:xfrm>
          <a:prstGeom prst="rect">
            <a:avLst/>
          </a:prstGeom>
        </p:spPr>
      </p:pic>
      <p:sp>
        <p:nvSpPr>
          <p:cNvPr id="10" name="Nuage 9">
            <a:extLst>
              <a:ext uri="{FF2B5EF4-FFF2-40B4-BE49-F238E27FC236}">
                <a16:creationId xmlns:a16="http://schemas.microsoft.com/office/drawing/2014/main" id="{099176F4-44E2-F573-E64F-3924AA85E394}"/>
              </a:ext>
            </a:extLst>
          </p:cNvPr>
          <p:cNvSpPr/>
          <p:nvPr/>
        </p:nvSpPr>
        <p:spPr>
          <a:xfrm>
            <a:off x="2626822" y="5032471"/>
            <a:ext cx="2803231" cy="1734502"/>
          </a:xfrm>
          <a:prstGeom prst="cloud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B8F1625-1490-757D-FC60-8E1FAF556C47}"/>
              </a:ext>
            </a:extLst>
          </p:cNvPr>
          <p:cNvSpPr txBox="1"/>
          <p:nvPr/>
        </p:nvSpPr>
        <p:spPr>
          <a:xfrm>
            <a:off x="2953510" y="5253102"/>
            <a:ext cx="20731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200"/>
              <a:t>Un projet innovant dans sa conception et son déploiement.</a:t>
            </a:r>
          </a:p>
          <a:p>
            <a:pPr algn="just"/>
            <a:r>
              <a:rPr lang="fr-FR" sz="1200"/>
              <a:t>=&gt; ambition commune  : </a:t>
            </a:r>
            <a:r>
              <a:rPr lang="fr-FR" sz="1200" b="1"/>
              <a:t>promotion  du patrimoine numérique cergypontain</a:t>
            </a:r>
            <a:endParaRPr lang="fr-FR" sz="12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E6EA1F-E801-2412-4070-61994716EE04}"/>
              </a:ext>
            </a:extLst>
          </p:cNvPr>
          <p:cNvSpPr txBox="1"/>
          <p:nvPr/>
        </p:nvSpPr>
        <p:spPr>
          <a:xfrm>
            <a:off x="5207916" y="6010319"/>
            <a:ext cx="18091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/>
              <a:t>Des communes </a:t>
            </a:r>
            <a:r>
              <a:rPr lang="fr-FR" sz="1200" b="1"/>
              <a:t>impliquées et proactive</a:t>
            </a:r>
            <a:r>
              <a:rPr lang="fr-FR" sz="1200"/>
              <a:t>s dans les chantiers du partenariat.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F369D9D-3321-AD67-FCDF-72034C48B256}"/>
              </a:ext>
            </a:extLst>
          </p:cNvPr>
          <p:cNvSpPr txBox="1"/>
          <p:nvPr/>
        </p:nvSpPr>
        <p:spPr>
          <a:xfrm>
            <a:off x="7383258" y="4891910"/>
            <a:ext cx="17135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fr-FR" sz="1200"/>
          </a:p>
          <a:p>
            <a:pPr algn="just"/>
            <a:r>
              <a:rPr lang="fr-FR" sz="1200"/>
              <a:t>Un financement total du projet </a:t>
            </a:r>
            <a:r>
              <a:rPr lang="fr-FR" sz="1200" b="1"/>
              <a:t>estimé à 55%</a:t>
            </a:r>
            <a:r>
              <a:rPr lang="fr-FR" sz="1200"/>
              <a:t> (FEDER + Ministère de la Culture)</a:t>
            </a:r>
          </a:p>
        </p:txBody>
      </p:sp>
      <p:sp>
        <p:nvSpPr>
          <p:cNvPr id="14" name="Nuage 13">
            <a:extLst>
              <a:ext uri="{FF2B5EF4-FFF2-40B4-BE49-F238E27FC236}">
                <a16:creationId xmlns:a16="http://schemas.microsoft.com/office/drawing/2014/main" id="{7F7BF804-6467-C882-E33A-0D5275AFFEB0}"/>
              </a:ext>
            </a:extLst>
          </p:cNvPr>
          <p:cNvSpPr/>
          <p:nvPr/>
        </p:nvSpPr>
        <p:spPr>
          <a:xfrm>
            <a:off x="4887419" y="5617047"/>
            <a:ext cx="2803231" cy="1734502"/>
          </a:xfrm>
          <a:prstGeom prst="cloud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Nuage 14">
            <a:extLst>
              <a:ext uri="{FF2B5EF4-FFF2-40B4-BE49-F238E27FC236}">
                <a16:creationId xmlns:a16="http://schemas.microsoft.com/office/drawing/2014/main" id="{99AB0637-A6CC-C723-3466-26D17D82D2E5}"/>
              </a:ext>
            </a:extLst>
          </p:cNvPr>
          <p:cNvSpPr/>
          <p:nvPr/>
        </p:nvSpPr>
        <p:spPr>
          <a:xfrm>
            <a:off x="6785231" y="4619369"/>
            <a:ext cx="2803231" cy="1734502"/>
          </a:xfrm>
          <a:prstGeom prst="cloud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5E7D938-A9EC-D2EC-911F-4B0F2057E2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453" y="1621503"/>
            <a:ext cx="9144000" cy="6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2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C2985A6D-A501-6063-B57F-1243DB056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1"/>
          <a:stretch/>
        </p:blipFill>
        <p:spPr>
          <a:xfrm>
            <a:off x="-84909" y="342541"/>
            <a:ext cx="13609592" cy="785721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6604789-6130-8E35-8B57-3A2C47585233}"/>
              </a:ext>
            </a:extLst>
          </p:cNvPr>
          <p:cNvSpPr txBox="1"/>
          <p:nvPr/>
        </p:nvSpPr>
        <p:spPr>
          <a:xfrm>
            <a:off x="-84909" y="7049501"/>
            <a:ext cx="7277400" cy="644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3600" b="1">
                <a:solidFill>
                  <a:srgbClr val="38A3A5"/>
                </a:solidFill>
                <a:latin typeface="+mj-lt"/>
                <a:ea typeface="+mj-ea"/>
                <a:cs typeface="+mj-cs"/>
              </a:rPr>
              <a:t>Le chemin de la mutualisation</a:t>
            </a:r>
          </a:p>
        </p:txBody>
      </p:sp>
    </p:spTree>
    <p:extLst>
      <p:ext uri="{BB962C8B-B14F-4D97-AF65-F5344CB8AC3E}">
        <p14:creationId xmlns:p14="http://schemas.microsoft.com/office/powerpoint/2010/main" val="2427152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CustomShape 1"/>
          <p:cNvSpPr/>
          <p:nvPr/>
        </p:nvSpPr>
        <p:spPr>
          <a:xfrm>
            <a:off x="3158631" y="3097633"/>
            <a:ext cx="7119585" cy="22576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3131" tIns="56566" rIns="113131" bIns="56566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3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542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icksand"/>
                <a:ea typeface="DejaVu Sans"/>
                <a:cs typeface="DejaVu Sans"/>
              </a:rPr>
              <a:t>Partenaires</a:t>
            </a:r>
            <a:endParaRPr kumimoji="0" lang="fr-FR" sz="7542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44" name="CustomShape 3"/>
          <p:cNvSpPr/>
          <p:nvPr/>
        </p:nvSpPr>
        <p:spPr>
          <a:xfrm>
            <a:off x="6227657" y="5647615"/>
            <a:ext cx="188703" cy="104533"/>
          </a:xfrm>
          <a:custGeom>
            <a:avLst/>
            <a:gdLst/>
            <a:ahLst/>
            <a:cxnLst/>
            <a:rect l="l" t="t" r="r" b="b"/>
            <a:pathLst>
              <a:path w="63" h="32">
                <a:moveTo>
                  <a:pt x="4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6" y="0"/>
                  <a:pt x="63" y="7"/>
                  <a:pt x="63" y="16"/>
                </a:cubicBezTo>
                <a:cubicBezTo>
                  <a:pt x="63" y="25"/>
                  <a:pt x="56" y="32"/>
                  <a:pt x="47" y="32"/>
                </a:cubicBezTo>
                <a:close/>
              </a:path>
            </a:pathLst>
          </a:custGeom>
          <a:solidFill>
            <a:srgbClr val="6F9E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2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45" name="CustomShape 4"/>
          <p:cNvSpPr/>
          <p:nvPr/>
        </p:nvSpPr>
        <p:spPr>
          <a:xfrm>
            <a:off x="6505056" y="5647615"/>
            <a:ext cx="340299" cy="104533"/>
          </a:xfrm>
          <a:custGeom>
            <a:avLst/>
            <a:gdLst/>
            <a:ahLst/>
            <a:cxnLst/>
            <a:rect l="l" t="t" r="r" b="b"/>
            <a:pathLst>
              <a:path w="113" h="32">
                <a:moveTo>
                  <a:pt x="97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6" y="0"/>
                  <a:pt x="113" y="7"/>
                  <a:pt x="113" y="16"/>
                </a:cubicBezTo>
                <a:cubicBezTo>
                  <a:pt x="113" y="25"/>
                  <a:pt x="106" y="32"/>
                  <a:pt x="97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2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46" name="CustomShape 5"/>
          <p:cNvSpPr/>
          <p:nvPr/>
        </p:nvSpPr>
        <p:spPr>
          <a:xfrm>
            <a:off x="6932697" y="5647615"/>
            <a:ext cx="280112" cy="104533"/>
          </a:xfrm>
          <a:custGeom>
            <a:avLst/>
            <a:gdLst/>
            <a:ahLst/>
            <a:cxnLst/>
            <a:rect l="l" t="t" r="r" b="b"/>
            <a:pathLst>
              <a:path w="93" h="32">
                <a:moveTo>
                  <a:pt x="7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85" y="0"/>
                  <a:pt x="93" y="7"/>
                  <a:pt x="93" y="16"/>
                </a:cubicBezTo>
                <a:cubicBezTo>
                  <a:pt x="93" y="25"/>
                  <a:pt x="85" y="32"/>
                  <a:pt x="76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2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244020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diagramme, capture d’écran, clipart, dessin humoristique&#10;&#10;Description générée automatiquement">
            <a:extLst>
              <a:ext uri="{FF2B5EF4-FFF2-40B4-BE49-F238E27FC236}">
                <a16:creationId xmlns:a16="http://schemas.microsoft.com/office/drawing/2014/main" id="{EDA1EDDE-D915-CC97-3B0C-3D7DC949A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252" y="184974"/>
            <a:ext cx="9586301" cy="7189726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BD5600D-9532-67ED-14A1-79BDE2163FC7}"/>
              </a:ext>
            </a:extLst>
          </p:cNvPr>
          <p:cNvSpPr txBox="1">
            <a:spLocks/>
          </p:cNvSpPr>
          <p:nvPr/>
        </p:nvSpPr>
        <p:spPr>
          <a:xfrm>
            <a:off x="486661" y="824427"/>
            <a:ext cx="4411911" cy="71574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ctr" defTabSz="11494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rgbClr val="38A3A5"/>
                </a:solidFill>
              </a:rPr>
              <a:t>Des ressources internes à mobiliser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37F19FF-C23B-99F2-4272-B158B07F41B4}"/>
              </a:ext>
            </a:extLst>
          </p:cNvPr>
          <p:cNvSpPr txBox="1"/>
          <p:nvPr/>
        </p:nvSpPr>
        <p:spPr>
          <a:xfrm>
            <a:off x="4680899" y="1496516"/>
            <a:ext cx="3296213" cy="432792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Evaluer, piloter, animer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9FA565-63C6-A1A8-E454-A8ADEC2D73C1}"/>
              </a:ext>
            </a:extLst>
          </p:cNvPr>
          <p:cNvSpPr txBox="1"/>
          <p:nvPr/>
        </p:nvSpPr>
        <p:spPr>
          <a:xfrm>
            <a:off x="5247539" y="1900097"/>
            <a:ext cx="222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Archiviste, DPO…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42DE47-4B63-17BF-F4D2-300024020177}"/>
              </a:ext>
            </a:extLst>
          </p:cNvPr>
          <p:cNvSpPr txBox="1"/>
          <p:nvPr/>
        </p:nvSpPr>
        <p:spPr>
          <a:xfrm>
            <a:off x="8477794" y="3754045"/>
            <a:ext cx="2243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Développeur, RSSI, exploitation et infra.…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4A481D-1344-B8D1-22B4-6BCF29050583}"/>
              </a:ext>
            </a:extLst>
          </p:cNvPr>
          <p:cNvSpPr txBox="1"/>
          <p:nvPr/>
        </p:nvSpPr>
        <p:spPr>
          <a:xfrm>
            <a:off x="7142480" y="6319749"/>
            <a:ext cx="2103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Mutualisation, juridique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CFEA886-81CC-9500-22F9-F31AF8DFD964}"/>
              </a:ext>
            </a:extLst>
          </p:cNvPr>
          <p:cNvSpPr txBox="1"/>
          <p:nvPr/>
        </p:nvSpPr>
        <p:spPr>
          <a:xfrm>
            <a:off x="3657601" y="6212028"/>
            <a:ext cx="210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Représentants des métiers territoriaux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4DB33F6-A368-2F39-8E23-76E5C21A3672}"/>
              </a:ext>
            </a:extLst>
          </p:cNvPr>
          <p:cNvSpPr txBox="1"/>
          <p:nvPr/>
        </p:nvSpPr>
        <p:spPr>
          <a:xfrm>
            <a:off x="1998258" y="3647523"/>
            <a:ext cx="2107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DGS, DGA, directeurs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DCB64D8-5EC1-B007-DCFB-FCBDA021CC9D}"/>
              </a:ext>
            </a:extLst>
          </p:cNvPr>
          <p:cNvSpPr txBox="1"/>
          <p:nvPr/>
        </p:nvSpPr>
        <p:spPr>
          <a:xfrm>
            <a:off x="8047314" y="4477438"/>
            <a:ext cx="3310551" cy="432792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Intégrer le SAE et ses process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C4BF527-0F38-8E13-6A6F-08905E060A89}"/>
              </a:ext>
            </a:extLst>
          </p:cNvPr>
          <p:cNvSpPr txBox="1"/>
          <p:nvPr/>
        </p:nvSpPr>
        <p:spPr>
          <a:xfrm>
            <a:off x="6432502" y="6926838"/>
            <a:ext cx="3310551" cy="432792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Donner un cadre juridique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68A5886-E86D-A40C-DFE4-D05C04122129}"/>
              </a:ext>
            </a:extLst>
          </p:cNvPr>
          <p:cNvSpPr txBox="1"/>
          <p:nvPr/>
        </p:nvSpPr>
        <p:spPr>
          <a:xfrm>
            <a:off x="3051977" y="6922433"/>
            <a:ext cx="3310551" cy="432792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Connaître la production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330B357-9B03-0209-96CF-7AC6240DB03C}"/>
              </a:ext>
            </a:extLst>
          </p:cNvPr>
          <p:cNvSpPr txBox="1"/>
          <p:nvPr/>
        </p:nvSpPr>
        <p:spPr>
          <a:xfrm>
            <a:off x="1390829" y="4217763"/>
            <a:ext cx="3296213" cy="432792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Impulser et porter le projet</a:t>
            </a:r>
          </a:p>
        </p:txBody>
      </p:sp>
    </p:spTree>
    <p:extLst>
      <p:ext uri="{BB962C8B-B14F-4D97-AF65-F5344CB8AC3E}">
        <p14:creationId xmlns:p14="http://schemas.microsoft.com/office/powerpoint/2010/main" val="885731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logo, texte, Graphique, Police&#10;&#10;Description générée automatiquement">
            <a:extLst>
              <a:ext uri="{FF2B5EF4-FFF2-40B4-BE49-F238E27FC236}">
                <a16:creationId xmlns:a16="http://schemas.microsoft.com/office/drawing/2014/main" id="{38321D2A-CA10-86C9-1CF8-E97BD56E8E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56" b="51314"/>
          <a:stretch/>
        </p:blipFill>
        <p:spPr>
          <a:xfrm>
            <a:off x="433267" y="1093496"/>
            <a:ext cx="2529340" cy="2761531"/>
          </a:xfrm>
          <a:prstGeom prst="rect">
            <a:avLst/>
          </a:prstGeom>
        </p:spPr>
      </p:pic>
      <p:pic>
        <p:nvPicPr>
          <p:cNvPr id="8" name="Image 7" descr="Une image contenant logo, texte, Graphique, Police&#10;&#10;Description générée automatiquement">
            <a:extLst>
              <a:ext uri="{FF2B5EF4-FFF2-40B4-BE49-F238E27FC236}">
                <a16:creationId xmlns:a16="http://schemas.microsoft.com/office/drawing/2014/main" id="{A77AC2E6-DD72-1343-D49B-93B61A6622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4" r="33332" b="51314"/>
          <a:stretch/>
        </p:blipFill>
        <p:spPr>
          <a:xfrm>
            <a:off x="5089078" y="1093496"/>
            <a:ext cx="2529340" cy="2761531"/>
          </a:xfrm>
          <a:prstGeom prst="rect">
            <a:avLst/>
          </a:prstGeom>
        </p:spPr>
      </p:pic>
      <p:pic>
        <p:nvPicPr>
          <p:cNvPr id="9" name="Image 8" descr="Une image contenant logo, texte, Graphique, Police&#10;&#10;Description générée automatiquement">
            <a:extLst>
              <a:ext uri="{FF2B5EF4-FFF2-40B4-BE49-F238E27FC236}">
                <a16:creationId xmlns:a16="http://schemas.microsoft.com/office/drawing/2014/main" id="{C9BAA46B-09F1-0C36-78C8-F4EFEC92C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6" b="51314"/>
          <a:stretch/>
        </p:blipFill>
        <p:spPr>
          <a:xfrm>
            <a:off x="9986740" y="1093496"/>
            <a:ext cx="2529339" cy="276153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38F7FB0-B825-1334-62A7-22319E26805E}"/>
              </a:ext>
            </a:extLst>
          </p:cNvPr>
          <p:cNvSpPr txBox="1"/>
          <p:nvPr/>
        </p:nvSpPr>
        <p:spPr>
          <a:xfrm>
            <a:off x="513111" y="2968254"/>
            <a:ext cx="2341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/>
              <a:t>Archives départementales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54AEA73-F32D-CDFE-A08E-83DA7C02F9FC}"/>
              </a:ext>
            </a:extLst>
          </p:cNvPr>
          <p:cNvSpPr txBox="1"/>
          <p:nvPr/>
        </p:nvSpPr>
        <p:spPr>
          <a:xfrm>
            <a:off x="5171137" y="2968253"/>
            <a:ext cx="2341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/>
              <a:t>SIAF*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A1B7F3F-61CF-FBAA-0FAF-AA3571D3A9B5}"/>
              </a:ext>
            </a:extLst>
          </p:cNvPr>
          <p:cNvSpPr txBox="1"/>
          <p:nvPr/>
        </p:nvSpPr>
        <p:spPr>
          <a:xfrm>
            <a:off x="0" y="7181928"/>
            <a:ext cx="4291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/>
              <a:t>* Service Interministériel des Archives de France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A6D93A-9FEC-A9AC-58CE-3E961861CABB}"/>
              </a:ext>
            </a:extLst>
          </p:cNvPr>
          <p:cNvSpPr txBox="1"/>
          <p:nvPr/>
        </p:nvSpPr>
        <p:spPr>
          <a:xfrm>
            <a:off x="10174258" y="3033499"/>
            <a:ext cx="2341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/>
              <a:t>Réseau associatif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DA4ABD-6F8C-D037-67AA-7705E351DA52}"/>
              </a:ext>
            </a:extLst>
          </p:cNvPr>
          <p:cNvSpPr txBox="1">
            <a:spLocks/>
          </p:cNvSpPr>
          <p:nvPr/>
        </p:nvSpPr>
        <p:spPr>
          <a:xfrm>
            <a:off x="145445" y="373963"/>
            <a:ext cx="6351019" cy="71574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ctr" defTabSz="11494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rgbClr val="38A3A5"/>
                </a:solidFill>
              </a:rPr>
              <a:t>Un réseau à mobiliser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10AA5C9-15EA-8FBA-E733-2B8C2F70FEFC}"/>
              </a:ext>
            </a:extLst>
          </p:cNvPr>
          <p:cNvSpPr txBox="1"/>
          <p:nvPr/>
        </p:nvSpPr>
        <p:spPr>
          <a:xfrm>
            <a:off x="325592" y="4104348"/>
            <a:ext cx="252934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Exercice du contrôle scientifique et technique</a:t>
            </a:r>
          </a:p>
          <a:p>
            <a:pPr algn="ctr"/>
            <a:endParaRPr lang="fr-FR" sz="1600" dirty="0"/>
          </a:p>
          <a:p>
            <a:pPr algn="ctr"/>
            <a:r>
              <a:rPr lang="fr-FR" sz="1600" dirty="0"/>
              <a:t>Soutien sur la démarche</a:t>
            </a:r>
          </a:p>
          <a:p>
            <a:pPr algn="ctr"/>
            <a:endParaRPr lang="fr-FR" sz="1600" dirty="0"/>
          </a:p>
          <a:p>
            <a:pPr algn="ctr"/>
            <a:r>
              <a:rPr lang="fr-FR" sz="1600" dirty="0"/>
              <a:t>Acteur sur certains chantiers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A8CF5EC-EA69-3407-2CD0-424E55C33485}"/>
              </a:ext>
            </a:extLst>
          </p:cNvPr>
          <p:cNvSpPr txBox="1"/>
          <p:nvPr/>
        </p:nvSpPr>
        <p:spPr>
          <a:xfrm>
            <a:off x="4795521" y="4125516"/>
            <a:ext cx="31902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Ressources documentaires</a:t>
            </a:r>
          </a:p>
          <a:p>
            <a:pPr algn="ctr"/>
            <a:endParaRPr lang="fr-FR" sz="1600" dirty="0"/>
          </a:p>
          <a:p>
            <a:pPr algn="ctr"/>
            <a:r>
              <a:rPr lang="fr-FR" sz="1600" dirty="0"/>
              <a:t>Ressources sur nos obligations légales</a:t>
            </a:r>
          </a:p>
          <a:p>
            <a:pPr algn="ctr"/>
            <a:endParaRPr lang="fr-FR" sz="1600" dirty="0"/>
          </a:p>
          <a:p>
            <a:pPr algn="ctr"/>
            <a:r>
              <a:rPr lang="fr-FR" sz="1600" dirty="0"/>
              <a:t>Informations sur les projets nationaux</a:t>
            </a:r>
          </a:p>
          <a:p>
            <a:pPr algn="ctr"/>
            <a:endParaRPr lang="fr-FR" sz="1600" dirty="0"/>
          </a:p>
          <a:p>
            <a:pPr algn="ctr"/>
            <a:r>
              <a:rPr lang="fr-FR" sz="1600" dirty="0"/>
              <a:t>Offres de formation </a:t>
            </a:r>
          </a:p>
          <a:p>
            <a:pPr algn="ctr"/>
            <a:endParaRPr lang="fr-FR" sz="16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5117003-8177-2045-B973-BBB959F91C89}"/>
              </a:ext>
            </a:extLst>
          </p:cNvPr>
          <p:cNvSpPr txBox="1"/>
          <p:nvPr/>
        </p:nvSpPr>
        <p:spPr>
          <a:xfrm>
            <a:off x="9852564" y="4104347"/>
            <a:ext cx="285905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AAF</a:t>
            </a:r>
          </a:p>
          <a:p>
            <a:pPr algn="ctr"/>
            <a:endParaRPr lang="fr-FR" sz="1600" dirty="0"/>
          </a:p>
          <a:p>
            <a:pPr algn="ctr"/>
            <a:r>
              <a:rPr lang="fr-FR" sz="1600" dirty="0"/>
              <a:t>Groupe AMAE</a:t>
            </a:r>
          </a:p>
          <a:p>
            <a:pPr algn="ctr"/>
            <a:endParaRPr lang="fr-FR" sz="1600" dirty="0"/>
          </a:p>
          <a:p>
            <a:pPr algn="ctr"/>
            <a:r>
              <a:rPr lang="fr-FR" sz="1600" dirty="0"/>
              <a:t>Ressources documentaires</a:t>
            </a:r>
          </a:p>
          <a:p>
            <a:pPr algn="ctr"/>
            <a:endParaRPr lang="fr-FR" sz="1600" dirty="0"/>
          </a:p>
          <a:p>
            <a:pPr algn="ctr"/>
            <a:r>
              <a:rPr lang="fr-FR" sz="1600" dirty="0"/>
              <a:t>Offres de formation</a:t>
            </a:r>
          </a:p>
          <a:p>
            <a:pPr algn="ctr"/>
            <a:endParaRPr lang="fr-FR" sz="1600" dirty="0"/>
          </a:p>
          <a:p>
            <a:pPr algn="ctr"/>
            <a:r>
              <a:rPr lang="fr-FR" sz="1600" dirty="0">
                <a:hlinkClick r:id="rId3"/>
              </a:rPr>
              <a:t>Association des archivistes français</a:t>
            </a:r>
            <a:r>
              <a:rPr lang="fr-FR" sz="1600" dirty="0"/>
              <a:t> </a:t>
            </a:r>
          </a:p>
          <a:p>
            <a:pPr algn="ctr"/>
            <a:endParaRPr lang="fr-FR" sz="1600" dirty="0"/>
          </a:p>
          <a:p>
            <a:endParaRPr lang="fr-FR" sz="1600" dirty="0"/>
          </a:p>
          <a:p>
            <a:endParaRPr lang="fr-FR" sz="1600" dirty="0" err="1"/>
          </a:p>
        </p:txBody>
      </p:sp>
    </p:spTree>
    <p:extLst>
      <p:ext uri="{BB962C8B-B14F-4D97-AF65-F5344CB8AC3E}">
        <p14:creationId xmlns:p14="http://schemas.microsoft.com/office/powerpoint/2010/main" val="3968927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C7908B75-EAB2-F7E3-CF2A-A943092CAFC8}"/>
              </a:ext>
            </a:extLst>
          </p:cNvPr>
          <p:cNvSpPr txBox="1">
            <a:spLocks/>
          </p:cNvSpPr>
          <p:nvPr/>
        </p:nvSpPr>
        <p:spPr>
          <a:xfrm>
            <a:off x="135285" y="577163"/>
            <a:ext cx="11345515" cy="71574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ctr" defTabSz="11494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rgbClr val="38A3A5"/>
                </a:solidFill>
              </a:rPr>
              <a:t>Le Programme Vitam, un acteur à part entière du projet</a:t>
            </a:r>
          </a:p>
        </p:txBody>
      </p:sp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144F6CA4-8612-3BC5-7DAC-B2FB8712FC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37382"/>
              </p:ext>
            </p:extLst>
          </p:nvPr>
        </p:nvGraphicFramePr>
        <p:xfrm>
          <a:off x="5172262" y="3618488"/>
          <a:ext cx="1661190" cy="166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2156283" imgH="2156240" progId="AcroExch.Document.DC">
                  <p:embed/>
                </p:oleObj>
              </mc:Choice>
              <mc:Fallback>
                <p:oleObj name="Acrobat Document" r:id="rId2" imgW="2156283" imgH="2156240" progId="AcroExch.Document.DC">
                  <p:embed/>
                  <p:pic>
                    <p:nvPicPr>
                      <p:cNvPr id="6" name="Objet 5">
                        <a:extLst>
                          <a:ext uri="{FF2B5EF4-FFF2-40B4-BE49-F238E27FC236}">
                            <a16:creationId xmlns:a16="http://schemas.microsoft.com/office/drawing/2014/main" id="{144F6CA4-8612-3BC5-7DAC-B2FB8712FC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72262" y="3618488"/>
                        <a:ext cx="1661190" cy="166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699C98C7-E03E-9FBC-AD1F-223C56E4423E}"/>
              </a:ext>
            </a:extLst>
          </p:cNvPr>
          <p:cNvSpPr txBox="1"/>
          <p:nvPr/>
        </p:nvSpPr>
        <p:spPr>
          <a:xfrm>
            <a:off x="386080" y="2730109"/>
            <a:ext cx="456641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Démarche participative et expérimentale</a:t>
            </a:r>
          </a:p>
          <a:p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Un contexte de mutualisation du SAE </a:t>
            </a:r>
          </a:p>
          <a:p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Gagner en autonomie dans la maîtrise et le développement du SAE</a:t>
            </a:r>
          </a:p>
          <a:p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Des jeux de données numériques produits dans des environnements différents</a:t>
            </a:r>
          </a:p>
          <a:p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Besoin de travailler en réseau</a:t>
            </a:r>
          </a:p>
          <a:p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E149B72-CEAF-30B9-551D-34139FA4B06A}"/>
              </a:ext>
            </a:extLst>
          </p:cNvPr>
          <p:cNvSpPr txBox="1"/>
          <p:nvPr/>
        </p:nvSpPr>
        <p:spPr>
          <a:xfrm>
            <a:off x="6833452" y="1894666"/>
            <a:ext cx="60189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portage du programme par trois ministères ce qui apporte des garanties en termes de continuité et de maintien de la solution.</a:t>
            </a:r>
          </a:p>
          <a:p>
            <a:endParaRPr lang="fr-FR" sz="16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Socle applicatif en open source.</a:t>
            </a:r>
          </a:p>
          <a:p>
            <a:endParaRPr lang="fr-FR" sz="16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SAE pensé multi-organisations ; chaque organisation pouvant avoir également plusieurs tenants.</a:t>
            </a:r>
          </a:p>
          <a:p>
            <a:endParaRPr lang="fr-FR" sz="16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mode collaboratif du développement de la solution et l’organisation de séances de travail et d’ateliers pour les archivistes et les informaticiens.</a:t>
            </a:r>
          </a:p>
          <a:p>
            <a:endParaRPr lang="fr-FR" sz="16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 documentation difficilement accessible</a:t>
            </a:r>
          </a:p>
          <a:p>
            <a:endParaRPr lang="fr-FR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Peu de connecteurs avec les éditeurs des collectivités territoriales</a:t>
            </a:r>
          </a:p>
        </p:txBody>
      </p:sp>
    </p:spTree>
    <p:extLst>
      <p:ext uri="{BB962C8B-B14F-4D97-AF65-F5344CB8AC3E}">
        <p14:creationId xmlns:p14="http://schemas.microsoft.com/office/powerpoint/2010/main" val="1470683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54CE964-8C57-C88C-5980-8911A7BDFA47}"/>
              </a:ext>
            </a:extLst>
          </p:cNvPr>
          <p:cNvSpPr txBox="1">
            <a:spLocks/>
          </p:cNvSpPr>
          <p:nvPr/>
        </p:nvSpPr>
        <p:spPr>
          <a:xfrm>
            <a:off x="153546" y="391886"/>
            <a:ext cx="6824315" cy="71574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ctr" defTabSz="11494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rgbClr val="38A3A5"/>
                </a:solidFill>
              </a:rPr>
              <a:t>Des partenaires financiers</a:t>
            </a:r>
          </a:p>
          <a:p>
            <a:pPr algn="l"/>
            <a:r>
              <a:rPr lang="fr-FR" sz="2800" b="1" dirty="0">
                <a:solidFill>
                  <a:srgbClr val="38A3A5"/>
                </a:solidFill>
              </a:rPr>
              <a:t>Les postes de dépenses d’un SAE</a:t>
            </a:r>
          </a:p>
        </p:txBody>
      </p:sp>
      <p:pic>
        <p:nvPicPr>
          <p:cNvPr id="6" name="Image 5" descr="Une image contenant texte, logo, Graphique, conception&#10;&#10;Description générée automatiquement">
            <a:extLst>
              <a:ext uri="{FF2B5EF4-FFF2-40B4-BE49-F238E27FC236}">
                <a16:creationId xmlns:a16="http://schemas.microsoft.com/office/drawing/2014/main" id="{888D4176-9E1C-F703-4C54-9A0597FA4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62" b="15280"/>
          <a:stretch/>
        </p:blipFill>
        <p:spPr>
          <a:xfrm>
            <a:off x="1358264" y="1368860"/>
            <a:ext cx="9758358" cy="574218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AF93889-5CFF-A85F-4570-C7AF0ED8650E}"/>
              </a:ext>
            </a:extLst>
          </p:cNvPr>
          <p:cNvSpPr txBox="1"/>
          <p:nvPr/>
        </p:nvSpPr>
        <p:spPr>
          <a:xfrm>
            <a:off x="123769" y="6723870"/>
            <a:ext cx="573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* Préfiguration + Intégration : rédaction + mise en œuvre des spécifications techniques et fonctionnelles du futur SAE mutualisé.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3FA45A9-90A1-2469-4546-88939C9E9180}"/>
              </a:ext>
            </a:extLst>
          </p:cNvPr>
          <p:cNvSpPr txBox="1"/>
          <p:nvPr/>
        </p:nvSpPr>
        <p:spPr>
          <a:xfrm>
            <a:off x="1938488" y="5797030"/>
            <a:ext cx="22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B34235-DC47-91C2-00BD-CA89036FC45D}"/>
              </a:ext>
            </a:extLst>
          </p:cNvPr>
          <p:cNvSpPr txBox="1"/>
          <p:nvPr/>
        </p:nvSpPr>
        <p:spPr>
          <a:xfrm>
            <a:off x="2049324" y="5865400"/>
            <a:ext cx="1516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/>
              <a:t>Préfiguration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301524-3D10-8566-D6C8-5D239F41B301}"/>
              </a:ext>
            </a:extLst>
          </p:cNvPr>
          <p:cNvSpPr txBox="1"/>
          <p:nvPr/>
        </p:nvSpPr>
        <p:spPr>
          <a:xfrm>
            <a:off x="4342798" y="5838823"/>
            <a:ext cx="1516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/>
              <a:t>Intégration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FF30768-FE53-486B-2CFB-270A0EA50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65" y="3141700"/>
            <a:ext cx="545604" cy="46166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29BE7B7-04B9-6F79-0A66-702C0C01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874" y="3118008"/>
            <a:ext cx="545604" cy="46166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021F88B-89CC-89AD-F403-6EB2B3F23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71" y="2370696"/>
            <a:ext cx="545604" cy="46166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E501FB6-F9D6-8401-17B7-65406C23A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141" y="6380804"/>
            <a:ext cx="545604" cy="461665"/>
          </a:xfrm>
          <a:prstGeom prst="rect">
            <a:avLst/>
          </a:prstGeom>
        </p:spPr>
      </p:pic>
      <p:pic>
        <p:nvPicPr>
          <p:cNvPr id="16" name="Image 15" descr="Une image contenant texte, Police, logo, Bleu électrique&#10;&#10;Description générée automatiquement">
            <a:extLst>
              <a:ext uri="{FF2B5EF4-FFF2-40B4-BE49-F238E27FC236}">
                <a16:creationId xmlns:a16="http://schemas.microsoft.com/office/drawing/2014/main" id="{17E1DB68-4A3C-4035-9261-E82138F85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683" y="5447237"/>
            <a:ext cx="1527830" cy="406688"/>
          </a:xfrm>
          <a:prstGeom prst="rect">
            <a:avLst/>
          </a:prstGeom>
        </p:spPr>
      </p:pic>
      <p:pic>
        <p:nvPicPr>
          <p:cNvPr id="17" name="Graphique 16" descr="Euro avec un remplissage uni">
            <a:extLst>
              <a:ext uri="{FF2B5EF4-FFF2-40B4-BE49-F238E27FC236}">
                <a16:creationId xmlns:a16="http://schemas.microsoft.com/office/drawing/2014/main" id="{36D69E47-1793-08FE-ECCA-19EEB04A4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0740" y="3402188"/>
            <a:ext cx="325549" cy="325549"/>
          </a:xfrm>
          <a:prstGeom prst="rect">
            <a:avLst/>
          </a:prstGeom>
        </p:spPr>
      </p:pic>
      <p:pic>
        <p:nvPicPr>
          <p:cNvPr id="18" name="Graphique 17" descr="Euro avec un remplissage uni">
            <a:extLst>
              <a:ext uri="{FF2B5EF4-FFF2-40B4-BE49-F238E27FC236}">
                <a16:creationId xmlns:a16="http://schemas.microsoft.com/office/drawing/2014/main" id="{C71E4CED-C4D2-1A98-2E4E-1BC358496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03198" y="3362293"/>
            <a:ext cx="325549" cy="325549"/>
          </a:xfrm>
          <a:prstGeom prst="rect">
            <a:avLst/>
          </a:prstGeom>
        </p:spPr>
      </p:pic>
      <p:pic>
        <p:nvPicPr>
          <p:cNvPr id="19" name="Graphique 18" descr="Euro avec un remplissage uni">
            <a:extLst>
              <a:ext uri="{FF2B5EF4-FFF2-40B4-BE49-F238E27FC236}">
                <a16:creationId xmlns:a16="http://schemas.microsoft.com/office/drawing/2014/main" id="{638938A4-CF97-02E8-4C70-E33083890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7196" y="2603889"/>
            <a:ext cx="325549" cy="325549"/>
          </a:xfrm>
          <a:prstGeom prst="rect">
            <a:avLst/>
          </a:prstGeom>
        </p:spPr>
      </p:pic>
      <p:pic>
        <p:nvPicPr>
          <p:cNvPr id="20" name="Graphique 19" descr="Euro avec un remplissage uni">
            <a:extLst>
              <a:ext uri="{FF2B5EF4-FFF2-40B4-BE49-F238E27FC236}">
                <a16:creationId xmlns:a16="http://schemas.microsoft.com/office/drawing/2014/main" id="{55D395EB-924A-7A70-ED37-DB4B4C5AB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99969" y="6610991"/>
            <a:ext cx="325549" cy="325549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A49863C-283D-3D2B-87CF-3C6E48D13A85}"/>
              </a:ext>
            </a:extLst>
          </p:cNvPr>
          <p:cNvCxnSpPr>
            <a:cxnSpLocks/>
          </p:cNvCxnSpPr>
          <p:nvPr/>
        </p:nvCxnSpPr>
        <p:spPr>
          <a:xfrm>
            <a:off x="1725902" y="2575865"/>
            <a:ext cx="3897615" cy="0"/>
          </a:xfrm>
          <a:prstGeom prst="straightConnector1">
            <a:avLst/>
          </a:prstGeom>
          <a:ln w="38100">
            <a:solidFill>
              <a:srgbClr val="3FBEB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F136DE22-9F3F-F02E-FE08-791B2C5D3DF6}"/>
              </a:ext>
            </a:extLst>
          </p:cNvPr>
          <p:cNvCxnSpPr>
            <a:cxnSpLocks/>
          </p:cNvCxnSpPr>
          <p:nvPr/>
        </p:nvCxnSpPr>
        <p:spPr>
          <a:xfrm>
            <a:off x="6711554" y="2194708"/>
            <a:ext cx="3804046" cy="0"/>
          </a:xfrm>
          <a:prstGeom prst="straightConnector1">
            <a:avLst/>
          </a:prstGeom>
          <a:ln w="38100">
            <a:solidFill>
              <a:srgbClr val="8C7E5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9D998E2F-09CB-4ED5-9EDE-C3DD087A34BE}"/>
              </a:ext>
            </a:extLst>
          </p:cNvPr>
          <p:cNvSpPr txBox="1"/>
          <p:nvPr/>
        </p:nvSpPr>
        <p:spPr>
          <a:xfrm>
            <a:off x="2519727" y="2098564"/>
            <a:ext cx="248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3FBEBC"/>
                </a:solidFill>
              </a:rPr>
              <a:t>PHASE DE DEPLOIEMENT DE LA PLATEFORME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EE74EF7-8A89-4CF6-4134-9BE493781D49}"/>
              </a:ext>
            </a:extLst>
          </p:cNvPr>
          <p:cNvSpPr txBox="1"/>
          <p:nvPr/>
        </p:nvSpPr>
        <p:spPr>
          <a:xfrm>
            <a:off x="7017536" y="1733043"/>
            <a:ext cx="248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8C7E58"/>
                </a:solidFill>
              </a:rPr>
              <a:t>COUTS RECURENTS DE LA PLATEFORME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C504DB9-A5E1-13FF-1324-55771E59E273}"/>
              </a:ext>
            </a:extLst>
          </p:cNvPr>
          <p:cNvSpPr txBox="1"/>
          <p:nvPr/>
        </p:nvSpPr>
        <p:spPr>
          <a:xfrm>
            <a:off x="5745028" y="4660550"/>
            <a:ext cx="2703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i="1" dirty="0"/>
              <a:t>Archiviste mutualisé</a:t>
            </a:r>
          </a:p>
          <a:p>
            <a:pPr algn="ctr"/>
            <a:r>
              <a:rPr lang="fr-FR" sz="1200" b="1" i="1" dirty="0"/>
              <a:t>(annuel)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1FE439F-50D0-60C4-F7CF-290BC31334BD}"/>
              </a:ext>
            </a:extLst>
          </p:cNvPr>
          <p:cNvSpPr txBox="1"/>
          <p:nvPr/>
        </p:nvSpPr>
        <p:spPr>
          <a:xfrm>
            <a:off x="6198903" y="4342696"/>
            <a:ext cx="1891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i="1" dirty="0"/>
              <a:t>Serveurs (annuel)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C48A335-B686-915E-9692-702F64384E20}"/>
              </a:ext>
            </a:extLst>
          </p:cNvPr>
          <p:cNvSpPr txBox="1"/>
          <p:nvPr/>
        </p:nvSpPr>
        <p:spPr>
          <a:xfrm>
            <a:off x="8346195" y="4578841"/>
            <a:ext cx="238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i="1" dirty="0"/>
              <a:t>Amélioration de la plateforme (tous les 5 ans)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8C43E00-9DFC-8F70-1159-8012F3EFEE46}"/>
              </a:ext>
            </a:extLst>
          </p:cNvPr>
          <p:cNvSpPr txBox="1"/>
          <p:nvPr/>
        </p:nvSpPr>
        <p:spPr>
          <a:xfrm>
            <a:off x="8552183" y="4157709"/>
            <a:ext cx="1919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i="1" dirty="0"/>
              <a:t>Extension de périmètre (tous les 2 ans)</a:t>
            </a:r>
          </a:p>
        </p:txBody>
      </p:sp>
      <p:pic>
        <p:nvPicPr>
          <p:cNvPr id="29" name="Graphique 28" descr="Euro avec un remplissage uni">
            <a:extLst>
              <a:ext uri="{FF2B5EF4-FFF2-40B4-BE49-F238E27FC236}">
                <a16:creationId xmlns:a16="http://schemas.microsoft.com/office/drawing/2014/main" id="{4A071DA0-598D-C587-D120-7814AB87D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35" y="7133837"/>
            <a:ext cx="325549" cy="325549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CA524CD-5DDB-5F24-0D3F-1FAD19905F58}"/>
              </a:ext>
            </a:extLst>
          </p:cNvPr>
          <p:cNvSpPr txBox="1"/>
          <p:nvPr/>
        </p:nvSpPr>
        <p:spPr>
          <a:xfrm>
            <a:off x="362850" y="7182387"/>
            <a:ext cx="721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Financement du SAE : ITI (Union européenne) ; ANET (Ministère de la culture)</a:t>
            </a:r>
          </a:p>
        </p:txBody>
      </p:sp>
      <p:pic>
        <p:nvPicPr>
          <p:cNvPr id="31" name="Image 30" descr="Une image contenant texte, Police, logo, Bleu électrique&#10;&#10;Description générée automatiquement">
            <a:extLst>
              <a:ext uri="{FF2B5EF4-FFF2-40B4-BE49-F238E27FC236}">
                <a16:creationId xmlns:a16="http://schemas.microsoft.com/office/drawing/2014/main" id="{B4FAA37E-F55D-C46E-EE19-B5C71EFAE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687" y="5436989"/>
            <a:ext cx="1527830" cy="406688"/>
          </a:xfrm>
          <a:prstGeom prst="rect">
            <a:avLst/>
          </a:prstGeom>
        </p:spPr>
      </p:pic>
      <p:pic>
        <p:nvPicPr>
          <p:cNvPr id="32" name="Image 31" descr="Une image contenant texte, Police, logo, Bleu électrique&#10;&#10;Description générée automatiquement">
            <a:extLst>
              <a:ext uri="{FF2B5EF4-FFF2-40B4-BE49-F238E27FC236}">
                <a16:creationId xmlns:a16="http://schemas.microsoft.com/office/drawing/2014/main" id="{CDE5B2FD-DD7C-C08A-5E24-DA60EFA66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040" y="6419885"/>
            <a:ext cx="1527830" cy="406688"/>
          </a:xfrm>
          <a:prstGeom prst="rect">
            <a:avLst/>
          </a:prstGeom>
        </p:spPr>
      </p:pic>
      <p:pic>
        <p:nvPicPr>
          <p:cNvPr id="33" name="Image 32" descr="Une image contenant texte, Police, logo, Bleu électrique&#10;&#10;Description générée automatiquement">
            <a:extLst>
              <a:ext uri="{FF2B5EF4-FFF2-40B4-BE49-F238E27FC236}">
                <a16:creationId xmlns:a16="http://schemas.microsoft.com/office/drawing/2014/main" id="{0D4E9915-C282-5118-9104-9102F9ECF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927" y="2397908"/>
            <a:ext cx="1527830" cy="406688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5CC08A68-A036-6B90-1FA4-91394A70CE86}"/>
              </a:ext>
            </a:extLst>
          </p:cNvPr>
          <p:cNvSpPr txBox="1"/>
          <p:nvPr/>
        </p:nvSpPr>
        <p:spPr>
          <a:xfrm>
            <a:off x="4231962" y="5767414"/>
            <a:ext cx="22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pic>
        <p:nvPicPr>
          <p:cNvPr id="36" name="Graphique 35" descr="Euro avec un remplissage uni">
            <a:extLst>
              <a:ext uri="{FF2B5EF4-FFF2-40B4-BE49-F238E27FC236}">
                <a16:creationId xmlns:a16="http://schemas.microsoft.com/office/drawing/2014/main" id="{FDD68899-A616-691B-9253-646BE60E5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8841" y="5678350"/>
            <a:ext cx="325549" cy="325549"/>
          </a:xfrm>
          <a:prstGeom prst="rect">
            <a:avLst/>
          </a:prstGeom>
        </p:spPr>
      </p:pic>
      <p:pic>
        <p:nvPicPr>
          <p:cNvPr id="37" name="Graphique 36" descr="Euro avec un remplissage uni">
            <a:extLst>
              <a:ext uri="{FF2B5EF4-FFF2-40B4-BE49-F238E27FC236}">
                <a16:creationId xmlns:a16="http://schemas.microsoft.com/office/drawing/2014/main" id="{5FBE17B1-0B2E-7DA9-4C4A-B114CB69EB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4365" y="5657990"/>
            <a:ext cx="325549" cy="325549"/>
          </a:xfrm>
          <a:prstGeom prst="rect">
            <a:avLst/>
          </a:prstGeom>
        </p:spPr>
      </p:pic>
      <p:pic>
        <p:nvPicPr>
          <p:cNvPr id="38" name="Graphique 37" descr="Euro avec un remplissage uni">
            <a:extLst>
              <a:ext uri="{FF2B5EF4-FFF2-40B4-BE49-F238E27FC236}">
                <a16:creationId xmlns:a16="http://schemas.microsoft.com/office/drawing/2014/main" id="{BE6B6160-CDFE-1DAD-DEB8-4C5CF8A6D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3572" y="2614523"/>
            <a:ext cx="325549" cy="325549"/>
          </a:xfrm>
          <a:prstGeom prst="rect">
            <a:avLst/>
          </a:prstGeom>
        </p:spPr>
      </p:pic>
      <p:pic>
        <p:nvPicPr>
          <p:cNvPr id="39" name="Graphique 38" descr="Euro avec un remplissage uni">
            <a:extLst>
              <a:ext uri="{FF2B5EF4-FFF2-40B4-BE49-F238E27FC236}">
                <a16:creationId xmlns:a16="http://schemas.microsoft.com/office/drawing/2014/main" id="{9B712A56-008F-8E39-5F55-7FB0C0E4EE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4278" y="6618126"/>
            <a:ext cx="325549" cy="3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7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Police, graphisme&#10;&#10;Description générée automatiquement">
            <a:extLst>
              <a:ext uri="{FF2B5EF4-FFF2-40B4-BE49-F238E27FC236}">
                <a16:creationId xmlns:a16="http://schemas.microsoft.com/office/drawing/2014/main" id="{4E13E5A3-5263-D99C-EC5C-EF0D753BF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421" y="1195565"/>
            <a:ext cx="1651467" cy="167428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F36CF4F-F151-961C-F5AD-24F90BAB84AA}"/>
              </a:ext>
            </a:extLst>
          </p:cNvPr>
          <p:cNvSpPr txBox="1"/>
          <p:nvPr/>
        </p:nvSpPr>
        <p:spPr>
          <a:xfrm>
            <a:off x="-2616" y="1051740"/>
            <a:ext cx="8665029" cy="65079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5 </a:t>
            </a:r>
            <a:r>
              <a:rPr lang="en-US" sz="2000" b="1" err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jours</a:t>
            </a:r>
            <a:r>
              <a:rPr lang="en-US" sz="2000" b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 de </a:t>
            </a:r>
            <a:r>
              <a:rPr lang="en-US" sz="2000" b="1" err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webinaires</a:t>
            </a:r>
            <a:r>
              <a:rPr lang="en-US" sz="2000" b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 :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Lundi</a:t>
            </a:r>
            <a:r>
              <a:rPr lang="en-US" sz="2000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 18 </a:t>
            </a:r>
            <a:r>
              <a:rPr lang="en-US" sz="2000" err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novembre</a:t>
            </a:r>
            <a:r>
              <a:rPr lang="en-US" sz="2000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 matin :</a:t>
            </a:r>
            <a:r>
              <a:rPr lang="en-US" sz="2000">
                <a:solidFill>
                  <a:srgbClr val="888888"/>
                </a:solidFill>
                <a:latin typeface="Calibri"/>
                <a:ea typeface="DejaVu Sans"/>
                <a:cs typeface="Calibri"/>
              </a:rPr>
              <a:t> 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Programme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Vitam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aujourd’hui</a:t>
            </a:r>
            <a:r>
              <a:rPr lang="en-US" sz="2000">
                <a:solidFill>
                  <a:srgbClr val="888888"/>
                </a:solidFill>
                <a:latin typeface="Calibri"/>
                <a:ea typeface="DejaVu Sans"/>
                <a:cs typeface="Calibri"/>
              </a:rPr>
              <a:t> </a:t>
            </a:r>
            <a:endParaRPr lang="en-US" sz="2000">
              <a:solidFill>
                <a:srgbClr val="000000"/>
              </a:solidFill>
              <a:latin typeface="Calibri"/>
              <a:ea typeface="DejaVu Sans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Lundi</a:t>
            </a:r>
            <a:r>
              <a:rPr lang="en-US" sz="2000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 18 </a:t>
            </a:r>
            <a:r>
              <a:rPr lang="en-US" sz="2000" err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novembre</a:t>
            </a:r>
            <a:r>
              <a:rPr lang="en-US" sz="2000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 après-midi :</a:t>
            </a:r>
            <a:r>
              <a:rPr lang="en-US" sz="2000">
                <a:solidFill>
                  <a:srgbClr val="888888"/>
                </a:solidFill>
                <a:latin typeface="Calibri"/>
                <a:ea typeface="DejaVu Sans"/>
                <a:cs typeface="Calibri"/>
              </a:rPr>
              <a:t>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Vitam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accessible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service</a:t>
            </a:r>
            <a:endParaRPr lang="en-US" sz="2000">
              <a:solidFill>
                <a:srgbClr val="000000"/>
              </a:solidFill>
              <a:latin typeface="Calibri"/>
              <a:ea typeface="DejaVu Sans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Mardi 26 </a:t>
            </a:r>
            <a:r>
              <a:rPr lang="en-US" sz="2000" err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novembre</a:t>
            </a:r>
            <a:r>
              <a:rPr lang="en-US" sz="2000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 matin :</a:t>
            </a:r>
            <a:r>
              <a:rPr lang="en-US" sz="2000">
                <a:solidFill>
                  <a:srgbClr val="888888"/>
                </a:solidFill>
                <a:latin typeface="Calibri"/>
                <a:ea typeface="DejaVu Sans"/>
                <a:cs typeface="Calibri"/>
              </a:rPr>
              <a:t>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Nouveautés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la version v8.0 de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Vitam</a:t>
            </a:r>
            <a:endParaRPr lang="en-US" sz="2000">
              <a:solidFill>
                <a:srgbClr val="000000"/>
              </a:solidFill>
              <a:latin typeface="Calibri"/>
              <a:ea typeface="DejaVu Sans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Mardi 26 </a:t>
            </a:r>
            <a:r>
              <a:rPr lang="en-US" sz="2000" err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novembre</a:t>
            </a:r>
            <a:r>
              <a:rPr lang="en-US" sz="2000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 après-midi :</a:t>
            </a:r>
            <a:r>
              <a:rPr lang="en-US" sz="2000">
                <a:solidFill>
                  <a:srgbClr val="888888"/>
                </a:solidFill>
                <a:latin typeface="Calibri"/>
                <a:ea typeface="DejaVu Sans"/>
                <a:cs typeface="Calibri"/>
              </a:rPr>
              <a:t> 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collecte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des archives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mode flux</a:t>
            </a:r>
            <a:endParaRPr lang="en-US" sz="2000">
              <a:solidFill>
                <a:srgbClr val="888888"/>
              </a:solidFill>
              <a:latin typeface="Calibri"/>
              <a:ea typeface="DejaVu Sans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Mercredi</a:t>
            </a:r>
            <a:r>
              <a:rPr lang="en-US" sz="2000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 4 </a:t>
            </a:r>
            <a:r>
              <a:rPr lang="en-US" sz="2000" err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décembre</a:t>
            </a:r>
            <a:r>
              <a:rPr lang="en-US" sz="2000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 matin : 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Atelier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dédié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aux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entreprises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du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secteur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numérique (ESN)</a:t>
            </a:r>
            <a:endParaRPr lang="en-US" sz="2000">
              <a:solidFill>
                <a:srgbClr val="000000"/>
              </a:solidFill>
              <a:latin typeface="Calibri"/>
              <a:ea typeface="DejaVu Sans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Mercredi</a:t>
            </a:r>
            <a:r>
              <a:rPr lang="en-US" sz="2000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 4 </a:t>
            </a:r>
            <a:r>
              <a:rPr lang="en-US" sz="2000" err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décembre</a:t>
            </a:r>
            <a:r>
              <a:rPr lang="en-US" sz="2000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 après-midi :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L’archivage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mode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mutualisé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exemples</a:t>
            </a:r>
            <a:endParaRPr lang="en-US" sz="2000">
              <a:solidFill>
                <a:srgbClr val="000000"/>
              </a:solidFill>
              <a:latin typeface="Calibri"/>
              <a:ea typeface="DejaVu Sans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Jeudi</a:t>
            </a:r>
            <a:r>
              <a:rPr lang="en-US" sz="2000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 12 </a:t>
            </a:r>
            <a:r>
              <a:rPr lang="en-US" sz="2000" err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décembre</a:t>
            </a:r>
            <a:r>
              <a:rPr lang="en-US" sz="2000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 matin :</a:t>
            </a:r>
            <a:r>
              <a:rPr lang="en-US" sz="2000">
                <a:solidFill>
                  <a:srgbClr val="888888"/>
                </a:solidFill>
                <a:latin typeface="Calibri"/>
                <a:ea typeface="DejaVu Sans"/>
                <a:cs typeface="Calibri"/>
              </a:rPr>
              <a:t> 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conteneurisation</a:t>
            </a:r>
            <a:endParaRPr lang="en-US" sz="2000">
              <a:solidFill>
                <a:srgbClr val="000000"/>
              </a:solidFill>
              <a:latin typeface="Calibri"/>
              <a:ea typeface="DejaVu Sans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Jeudi</a:t>
            </a:r>
            <a:r>
              <a:rPr lang="en-US" sz="2000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 12 </a:t>
            </a:r>
            <a:r>
              <a:rPr lang="en-US" sz="2000" err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décembre</a:t>
            </a:r>
            <a:r>
              <a:rPr lang="en-US" sz="2000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 après-midi :</a:t>
            </a:r>
            <a:r>
              <a:rPr lang="en-US" sz="2000">
                <a:solidFill>
                  <a:srgbClr val="888888"/>
                </a:solidFill>
                <a:latin typeface="Calibri"/>
                <a:ea typeface="DejaVu Sans"/>
                <a:cs typeface="Calibri"/>
              </a:rPr>
              <a:t>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ReSIP</a:t>
            </a:r>
            <a:endParaRPr lang="en-US" sz="2000">
              <a:solidFill>
                <a:srgbClr val="000000"/>
              </a:solidFill>
              <a:latin typeface="Calibri"/>
              <a:ea typeface="DejaVu Sans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Vendredi</a:t>
            </a:r>
            <a:r>
              <a:rPr lang="en-US" sz="2000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 20 </a:t>
            </a:r>
            <a:r>
              <a:rPr lang="en-US" sz="2000" err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décembre</a:t>
            </a:r>
            <a:r>
              <a:rPr lang="en-US" sz="2000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 matin :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Profil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d’archivage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profil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d’unité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archivistique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avec Pastis</a:t>
            </a:r>
            <a:endParaRPr lang="en-US" sz="2000">
              <a:solidFill>
                <a:srgbClr val="000000"/>
              </a:solidFill>
              <a:latin typeface="Calibri"/>
              <a:ea typeface="DejaVu Sans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Vendredi</a:t>
            </a:r>
            <a:r>
              <a:rPr lang="en-US" sz="2000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 20 </a:t>
            </a:r>
            <a:r>
              <a:rPr lang="en-US" sz="2000" err="1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décembre</a:t>
            </a:r>
            <a:r>
              <a:rPr lang="en-US" sz="2000">
                <a:solidFill>
                  <a:prstClr val="black"/>
                </a:solidFill>
                <a:latin typeface="Calibri"/>
                <a:ea typeface="DejaVu Sans"/>
                <a:cs typeface="Calibri"/>
              </a:rPr>
              <a:t> après-midi :</a:t>
            </a:r>
            <a:r>
              <a:rPr lang="en-US" sz="2000">
                <a:solidFill>
                  <a:srgbClr val="888888"/>
                </a:solidFill>
                <a:latin typeface="Calibri"/>
                <a:ea typeface="DejaVu Sans"/>
                <a:cs typeface="Calibri"/>
              </a:rPr>
              <a:t>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Vitam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Vitam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UI,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principales</a:t>
            </a:r>
            <a:r>
              <a:rPr lang="en-US" sz="2000" u="sng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u="sng" err="1">
                <a:solidFill>
                  <a:srgbClr val="005DB4"/>
                </a:solidFill>
                <a:latin typeface="Calibri"/>
                <a:ea typeface="DejaVu Sans"/>
                <a:cs typeface="Calibri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fonctionnalités</a:t>
            </a:r>
            <a:endParaRPr lang="en-US" sz="2000">
              <a:solidFill>
                <a:prstClr val="black"/>
              </a:solidFill>
              <a:latin typeface="Calibri"/>
              <a:ea typeface="DejaVu Sans"/>
              <a:cs typeface="Calibri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097AC4AD-88F0-0A6A-830A-70B35B55254C}"/>
              </a:ext>
            </a:extLst>
          </p:cNvPr>
          <p:cNvSpPr txBox="1"/>
          <p:nvPr/>
        </p:nvSpPr>
        <p:spPr>
          <a:xfrm>
            <a:off x="2196941" y="118080"/>
            <a:ext cx="9221760" cy="895320"/>
          </a:xfrm>
          <a:prstGeom prst="rect">
            <a:avLst/>
          </a:prstGeom>
          <a:noFill/>
          <a:ln w="25560">
            <a:noFill/>
          </a:ln>
        </p:spPr>
        <p:txBody>
          <a:bodyPr lIns="91440" tIns="45720" rIns="91440" bIns="45720" anchor="ctr" anchorCtr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4000" spc="-1">
                <a:solidFill>
                  <a:srgbClr val="000000"/>
                </a:solidFill>
                <a:latin typeface="Quicksand Light"/>
                <a:ea typeface="DejaVu Sans"/>
                <a:cs typeface="DejaVu Sans"/>
              </a:rPr>
              <a:t>Vitam en ligne 2024</a:t>
            </a:r>
            <a:endParaRPr lang="fr-FR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9" name="Image 8" descr="Une image contenant texte, capture d’écran, graphisme, Graphique&#10;&#10;Description générée automatiquement">
            <a:extLst>
              <a:ext uri="{FF2B5EF4-FFF2-40B4-BE49-F238E27FC236}">
                <a16:creationId xmlns:a16="http://schemas.microsoft.com/office/drawing/2014/main" id="{96C3035C-039D-875C-F74C-6BB515220E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62413" y="4005587"/>
            <a:ext cx="1559489" cy="1545001"/>
          </a:xfrm>
          <a:prstGeom prst="rect">
            <a:avLst/>
          </a:prstGeom>
        </p:spPr>
      </p:pic>
      <p:pic>
        <p:nvPicPr>
          <p:cNvPr id="12" name="Image 11" descr="Une image contenant texte, capture d’écran, Police, graphisme&#10;&#10;Description générée automatiquement">
            <a:extLst>
              <a:ext uri="{FF2B5EF4-FFF2-40B4-BE49-F238E27FC236}">
                <a16:creationId xmlns:a16="http://schemas.microsoft.com/office/drawing/2014/main" id="{B1E52A60-1702-1C0C-4980-3E67C40E4F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11564" y="4626157"/>
            <a:ext cx="1577759" cy="1581520"/>
          </a:xfrm>
          <a:prstGeom prst="rect">
            <a:avLst/>
          </a:prstGeom>
        </p:spPr>
      </p:pic>
      <p:pic>
        <p:nvPicPr>
          <p:cNvPr id="11" name="Image 10" descr="Une image contenant texte, capture d’écran, Police, graphisme&#10;&#10;Description générée automatiquement">
            <a:extLst>
              <a:ext uri="{FF2B5EF4-FFF2-40B4-BE49-F238E27FC236}">
                <a16:creationId xmlns:a16="http://schemas.microsoft.com/office/drawing/2014/main" id="{F5BB00DC-67E3-9683-70B0-1B45B7B45AD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8489" y="5120287"/>
            <a:ext cx="1577759" cy="1563261"/>
          </a:xfrm>
          <a:prstGeom prst="rect">
            <a:avLst/>
          </a:prstGeom>
        </p:spPr>
      </p:pic>
      <p:pic>
        <p:nvPicPr>
          <p:cNvPr id="14" name="Image 13" descr="Une image contenant texte, capture d’écran, Police, graphisme&#10;&#10;Description générée automatiquement">
            <a:extLst>
              <a:ext uri="{FF2B5EF4-FFF2-40B4-BE49-F238E27FC236}">
                <a16:creationId xmlns:a16="http://schemas.microsoft.com/office/drawing/2014/main" id="{FF8775BD-1243-2BE7-427E-4D51BF24061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08999" y="5615221"/>
            <a:ext cx="1504683" cy="1570075"/>
          </a:xfrm>
          <a:prstGeom prst="rect">
            <a:avLst/>
          </a:prstGeom>
        </p:spPr>
      </p:pic>
      <p:pic>
        <p:nvPicPr>
          <p:cNvPr id="13" name="Image 12" descr="Une image contenant texte, capture d’écran, Police, graphisme&#10;&#10;Description générée automatiquement">
            <a:extLst>
              <a:ext uri="{FF2B5EF4-FFF2-40B4-BE49-F238E27FC236}">
                <a16:creationId xmlns:a16="http://schemas.microsoft.com/office/drawing/2014/main" id="{5DCA8EF9-55F0-B6BB-BDF5-FAF904AC0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709972" y="5950712"/>
            <a:ext cx="1559489" cy="1581521"/>
          </a:xfrm>
          <a:prstGeom prst="rect">
            <a:avLst/>
          </a:prstGeom>
        </p:spPr>
      </p:pic>
      <p:pic>
        <p:nvPicPr>
          <p:cNvPr id="4" name="Image 3" descr="Une image contenant texte, capture d’écran, Police, graphisme&#10;&#10;Description générée automatiquement">
            <a:extLst>
              <a:ext uri="{FF2B5EF4-FFF2-40B4-BE49-F238E27FC236}">
                <a16:creationId xmlns:a16="http://schemas.microsoft.com/office/drawing/2014/main" id="{D6704332-EB37-165A-7448-761AFA9401D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50136" y="1861845"/>
            <a:ext cx="1578658" cy="1620954"/>
          </a:xfrm>
          <a:prstGeom prst="rect">
            <a:avLst/>
          </a:prstGeom>
        </p:spPr>
      </p:pic>
      <p:pic>
        <p:nvPicPr>
          <p:cNvPr id="8" name="Image 7" descr="Une image contenant texte, capture d’écran, Police, violette&#10;&#10;Description générée automatiquement">
            <a:extLst>
              <a:ext uri="{FF2B5EF4-FFF2-40B4-BE49-F238E27FC236}">
                <a16:creationId xmlns:a16="http://schemas.microsoft.com/office/drawing/2014/main" id="{C5EBF56B-B0A7-9E1B-389E-9DEAD226D8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43559" y="2283174"/>
            <a:ext cx="1559487" cy="1640109"/>
          </a:xfrm>
          <a:prstGeom prst="rect">
            <a:avLst/>
          </a:prstGeom>
        </p:spPr>
      </p:pic>
      <p:pic>
        <p:nvPicPr>
          <p:cNvPr id="7" name="Image 6" descr="Une image contenant texte, capture d’écran, graphisme, violette&#10;&#10;Description générée automatiquement">
            <a:extLst>
              <a:ext uri="{FF2B5EF4-FFF2-40B4-BE49-F238E27FC236}">
                <a16:creationId xmlns:a16="http://schemas.microsoft.com/office/drawing/2014/main" id="{5BC069DE-58C0-331B-A185-E68E98ABBD9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48427" y="2774833"/>
            <a:ext cx="1636157" cy="1640113"/>
          </a:xfrm>
          <a:prstGeom prst="rect">
            <a:avLst/>
          </a:prstGeom>
        </p:spPr>
      </p:pic>
      <p:pic>
        <p:nvPicPr>
          <p:cNvPr id="10" name="Image 9" descr="Une image contenant texte, capture d’écran, Graphique, graphisme&#10;&#10;Description générée automatiquement">
            <a:extLst>
              <a:ext uri="{FF2B5EF4-FFF2-40B4-BE49-F238E27FC236}">
                <a16:creationId xmlns:a16="http://schemas.microsoft.com/office/drawing/2014/main" id="{5CD7251D-948A-D5E0-DD8B-803CC72D434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709972" y="3391891"/>
            <a:ext cx="1559489" cy="1620953"/>
          </a:xfrm>
          <a:prstGeom prst="rect">
            <a:avLst/>
          </a:prstGeom>
        </p:spPr>
      </p:pic>
      <p:sp>
        <p:nvSpPr>
          <p:cNvPr id="3" name="CustomShape 3">
            <a:extLst>
              <a:ext uri="{FF2B5EF4-FFF2-40B4-BE49-F238E27FC236}">
                <a16:creationId xmlns:a16="http://schemas.microsoft.com/office/drawing/2014/main" id="{F3AC37DB-D44F-68CD-E336-89E3D0A13667}"/>
              </a:ext>
            </a:extLst>
          </p:cNvPr>
          <p:cNvSpPr/>
          <p:nvPr/>
        </p:nvSpPr>
        <p:spPr>
          <a:xfrm>
            <a:off x="6322181" y="910774"/>
            <a:ext cx="150120" cy="83160"/>
          </a:xfrm>
          <a:custGeom>
            <a:avLst/>
            <a:gdLst/>
            <a:ahLst/>
            <a:cxnLst/>
            <a:rect l="l" t="t" r="r" b="b"/>
            <a:pathLst>
              <a:path w="63" h="32">
                <a:moveTo>
                  <a:pt x="4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6" y="0"/>
                  <a:pt x="63" y="7"/>
                  <a:pt x="63" y="16"/>
                </a:cubicBezTo>
                <a:cubicBezTo>
                  <a:pt x="63" y="25"/>
                  <a:pt x="56" y="32"/>
                  <a:pt x="47" y="32"/>
                </a:cubicBezTo>
                <a:close/>
              </a:path>
            </a:pathLst>
          </a:custGeom>
          <a:solidFill>
            <a:srgbClr val="6F9E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sz="1984"/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464D0E45-638C-A658-7093-CA854478B0CD}"/>
              </a:ext>
            </a:extLst>
          </p:cNvPr>
          <p:cNvSpPr/>
          <p:nvPr/>
        </p:nvSpPr>
        <p:spPr>
          <a:xfrm>
            <a:off x="6542861" y="910774"/>
            <a:ext cx="270720" cy="83160"/>
          </a:xfrm>
          <a:custGeom>
            <a:avLst/>
            <a:gdLst/>
            <a:ahLst/>
            <a:cxnLst/>
            <a:rect l="l" t="t" r="r" b="b"/>
            <a:pathLst>
              <a:path w="113" h="32">
                <a:moveTo>
                  <a:pt x="97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6" y="0"/>
                  <a:pt x="113" y="7"/>
                  <a:pt x="113" y="16"/>
                </a:cubicBezTo>
                <a:cubicBezTo>
                  <a:pt x="113" y="25"/>
                  <a:pt x="106" y="32"/>
                  <a:pt x="97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sz="1984"/>
          </a:p>
        </p:txBody>
      </p:sp>
      <p:sp>
        <p:nvSpPr>
          <p:cNvPr id="16" name="CustomShape 5">
            <a:extLst>
              <a:ext uri="{FF2B5EF4-FFF2-40B4-BE49-F238E27FC236}">
                <a16:creationId xmlns:a16="http://schemas.microsoft.com/office/drawing/2014/main" id="{BD0C9A9D-DD13-76B6-81C8-13D6F3CBFD39}"/>
              </a:ext>
            </a:extLst>
          </p:cNvPr>
          <p:cNvSpPr/>
          <p:nvPr/>
        </p:nvSpPr>
        <p:spPr>
          <a:xfrm>
            <a:off x="6882701" y="910774"/>
            <a:ext cx="222840" cy="83160"/>
          </a:xfrm>
          <a:custGeom>
            <a:avLst/>
            <a:gdLst/>
            <a:ahLst/>
            <a:cxnLst/>
            <a:rect l="l" t="t" r="r" b="b"/>
            <a:pathLst>
              <a:path w="93" h="32">
                <a:moveTo>
                  <a:pt x="7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85" y="0"/>
                  <a:pt x="93" y="7"/>
                  <a:pt x="93" y="16"/>
                </a:cubicBezTo>
                <a:cubicBezTo>
                  <a:pt x="93" y="25"/>
                  <a:pt x="85" y="32"/>
                  <a:pt x="76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sz="1984"/>
          </a:p>
        </p:txBody>
      </p:sp>
    </p:spTree>
    <p:extLst>
      <p:ext uri="{BB962C8B-B14F-4D97-AF65-F5344CB8AC3E}">
        <p14:creationId xmlns:p14="http://schemas.microsoft.com/office/powerpoint/2010/main" val="1159614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482AED1-14DC-40C2-2382-B16B4DD1E94E}"/>
              </a:ext>
            </a:extLst>
          </p:cNvPr>
          <p:cNvSpPr txBox="1">
            <a:spLocks/>
          </p:cNvSpPr>
          <p:nvPr/>
        </p:nvSpPr>
        <p:spPr>
          <a:xfrm>
            <a:off x="602645" y="408928"/>
            <a:ext cx="12320875" cy="71574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ctr" defTabSz="11494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rgbClr val="38A3A5"/>
                </a:solidFill>
              </a:rPr>
              <a:t>Les partenaires privés de l'archivage numérique</a:t>
            </a:r>
          </a:p>
        </p:txBody>
      </p:sp>
      <p:pic>
        <p:nvPicPr>
          <p:cNvPr id="5" name="Image 4" descr="Une image contenant texte, clipart, Graphique, graphisme&#10;&#10;Description générée automatiquement">
            <a:extLst>
              <a:ext uri="{FF2B5EF4-FFF2-40B4-BE49-F238E27FC236}">
                <a16:creationId xmlns:a16="http://schemas.microsoft.com/office/drawing/2014/main" id="{A9CCA327-B014-71D6-0275-7B2313A5E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4" r="28206" b="9860"/>
          <a:stretch/>
        </p:blipFill>
        <p:spPr>
          <a:xfrm>
            <a:off x="1566415" y="1454575"/>
            <a:ext cx="8603745" cy="61051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C64BBDF-A123-60CE-BD28-FD6E4AF8B7DD}"/>
              </a:ext>
            </a:extLst>
          </p:cNvPr>
          <p:cNvSpPr txBox="1"/>
          <p:nvPr/>
        </p:nvSpPr>
        <p:spPr>
          <a:xfrm>
            <a:off x="2405316" y="3435310"/>
            <a:ext cx="2485471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/>
              <a:t>L’opportunité du projet</a:t>
            </a:r>
          </a:p>
          <a:p>
            <a:pPr>
              <a:lnSpc>
                <a:spcPct val="150000"/>
              </a:lnSpc>
            </a:pPr>
            <a:endParaRPr lang="fr-FR" sz="1600" dirty="0"/>
          </a:p>
          <a:p>
            <a:pPr>
              <a:lnSpc>
                <a:spcPct val="150000"/>
              </a:lnSpc>
            </a:pPr>
            <a:r>
              <a:rPr lang="fr-FR" sz="1600" dirty="0"/>
              <a:t>La maturité des acteurs</a:t>
            </a:r>
          </a:p>
          <a:p>
            <a:pPr>
              <a:lnSpc>
                <a:spcPct val="150000"/>
              </a:lnSpc>
            </a:pPr>
            <a:endParaRPr lang="fr-FR" sz="1600" dirty="0"/>
          </a:p>
          <a:p>
            <a:pPr>
              <a:lnSpc>
                <a:spcPct val="150000"/>
              </a:lnSpc>
            </a:pPr>
            <a:r>
              <a:rPr lang="fr-FR" sz="1600" dirty="0"/>
              <a:t>La pertinence des outils</a:t>
            </a:r>
          </a:p>
          <a:p>
            <a:endParaRPr lang="fr-FR" sz="1600" dirty="0"/>
          </a:p>
          <a:p>
            <a:endParaRPr lang="fr-FR" sz="1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51D30B6-65A2-FF81-D12C-3098F5C9091D}"/>
              </a:ext>
            </a:extLst>
          </p:cNvPr>
          <p:cNvSpPr txBox="1"/>
          <p:nvPr/>
        </p:nvSpPr>
        <p:spPr>
          <a:xfrm>
            <a:off x="7785339" y="3517482"/>
            <a:ext cx="237159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De la rédaction des spécifications au déploiement</a:t>
            </a:r>
          </a:p>
          <a:p>
            <a:endParaRPr lang="fr-FR" sz="1600" dirty="0"/>
          </a:p>
          <a:p>
            <a:r>
              <a:rPr lang="fr-FR" sz="1600" dirty="0"/>
              <a:t>Extension de périmètre et nouveaux connecteurs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08FA08D-2D78-26A6-1E53-860EB5B75F78}"/>
              </a:ext>
            </a:extLst>
          </p:cNvPr>
          <p:cNvSpPr txBox="1"/>
          <p:nvPr/>
        </p:nvSpPr>
        <p:spPr>
          <a:xfrm>
            <a:off x="5151120" y="3517482"/>
            <a:ext cx="21267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Montée en compétences des acteurs</a:t>
            </a:r>
          </a:p>
          <a:p>
            <a:endParaRPr lang="fr-FR" sz="1600" dirty="0"/>
          </a:p>
          <a:p>
            <a:r>
              <a:rPr lang="fr-FR" sz="1600" dirty="0"/>
              <a:t>Offre de formation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CCAC26F-3684-EE43-7000-53074A3AB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670" y="5528675"/>
            <a:ext cx="995680" cy="425720"/>
          </a:xfrm>
          <a:prstGeom prst="rect">
            <a:avLst/>
          </a:prstGeom>
        </p:spPr>
      </p:pic>
      <p:pic>
        <p:nvPicPr>
          <p:cNvPr id="17" name="Image 16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842D3D4F-1453-A736-4553-C4DC2F587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687" y="5528675"/>
            <a:ext cx="982150" cy="42572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008F344-5A8D-AD40-AB3C-072B1752D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59" y="5528357"/>
            <a:ext cx="995680" cy="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69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CustomShape 1"/>
          <p:cNvSpPr/>
          <p:nvPr/>
        </p:nvSpPr>
        <p:spPr>
          <a:xfrm>
            <a:off x="3158631" y="3097633"/>
            <a:ext cx="7119585" cy="22576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3131" tIns="56566" rIns="113131" bIns="56566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542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icksand"/>
                <a:ea typeface="DejaVu Sans"/>
                <a:cs typeface="DejaVu Sans"/>
              </a:rPr>
              <a:t>Méthodes et outils</a:t>
            </a:r>
            <a:endParaRPr kumimoji="0" lang="fr-FR" sz="7542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44" name="CustomShape 3"/>
          <p:cNvSpPr/>
          <p:nvPr/>
        </p:nvSpPr>
        <p:spPr>
          <a:xfrm>
            <a:off x="6227657" y="5647615"/>
            <a:ext cx="188703" cy="104533"/>
          </a:xfrm>
          <a:custGeom>
            <a:avLst/>
            <a:gdLst/>
            <a:ahLst/>
            <a:cxnLst/>
            <a:rect l="l" t="t" r="r" b="b"/>
            <a:pathLst>
              <a:path w="63" h="32">
                <a:moveTo>
                  <a:pt x="4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6" y="0"/>
                  <a:pt x="63" y="7"/>
                  <a:pt x="63" y="16"/>
                </a:cubicBezTo>
                <a:cubicBezTo>
                  <a:pt x="63" y="25"/>
                  <a:pt x="56" y="32"/>
                  <a:pt x="47" y="32"/>
                </a:cubicBezTo>
                <a:close/>
              </a:path>
            </a:pathLst>
          </a:custGeom>
          <a:solidFill>
            <a:srgbClr val="6F9E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2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45" name="CustomShape 4"/>
          <p:cNvSpPr/>
          <p:nvPr/>
        </p:nvSpPr>
        <p:spPr>
          <a:xfrm>
            <a:off x="6505056" y="5647615"/>
            <a:ext cx="340299" cy="104533"/>
          </a:xfrm>
          <a:custGeom>
            <a:avLst/>
            <a:gdLst/>
            <a:ahLst/>
            <a:cxnLst/>
            <a:rect l="l" t="t" r="r" b="b"/>
            <a:pathLst>
              <a:path w="113" h="32">
                <a:moveTo>
                  <a:pt x="97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6" y="0"/>
                  <a:pt x="113" y="7"/>
                  <a:pt x="113" y="16"/>
                </a:cubicBezTo>
                <a:cubicBezTo>
                  <a:pt x="113" y="25"/>
                  <a:pt x="106" y="32"/>
                  <a:pt x="97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2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46" name="CustomShape 5"/>
          <p:cNvSpPr/>
          <p:nvPr/>
        </p:nvSpPr>
        <p:spPr>
          <a:xfrm>
            <a:off x="6932697" y="5647615"/>
            <a:ext cx="280112" cy="104533"/>
          </a:xfrm>
          <a:custGeom>
            <a:avLst/>
            <a:gdLst/>
            <a:ahLst/>
            <a:cxnLst/>
            <a:rect l="l" t="t" r="r" b="b"/>
            <a:pathLst>
              <a:path w="93" h="32">
                <a:moveTo>
                  <a:pt x="7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85" y="0"/>
                  <a:pt x="93" y="7"/>
                  <a:pt x="93" y="16"/>
                </a:cubicBezTo>
                <a:cubicBezTo>
                  <a:pt x="93" y="25"/>
                  <a:pt x="85" y="32"/>
                  <a:pt x="76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2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711759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45BE9C-778D-A616-5B22-8C02AD4A4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8" y="3413318"/>
            <a:ext cx="3469951" cy="997196"/>
          </a:xfrm>
        </p:spPr>
        <p:txBody>
          <a:bodyPr/>
          <a:lstStyle/>
          <a:p>
            <a:pPr algn="ctr"/>
            <a:r>
              <a:rPr lang="fr-FR" sz="3600" b="1">
                <a:solidFill>
                  <a:srgbClr val="38A3A5"/>
                </a:solidFill>
              </a:rPr>
              <a:t>Amener le collectif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A5756386-4D69-AAD6-484E-F4072A819B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9276725"/>
              </p:ext>
            </p:extLst>
          </p:nvPr>
        </p:nvGraphicFramePr>
        <p:xfrm>
          <a:off x="3237490" y="1219248"/>
          <a:ext cx="8959850" cy="5973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 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24ED54AC-66A1-13B5-8D2E-107492C04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836" y="5334000"/>
            <a:ext cx="1368552" cy="59320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3217019-23D2-6CA4-A159-70FDF1D1DCA9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3553079" y="2788561"/>
            <a:ext cx="1588066" cy="4917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8807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FEE8B0C-BE62-4773-BFF1-0778C5BC881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740094" y="1512862"/>
            <a:ext cx="2951640" cy="9140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9F37B93-E69F-4B2F-96E9-978781C964EE}"/>
              </a:ext>
            </a:extLst>
          </p:cNvPr>
          <p:cNvSpPr txBox="1"/>
          <p:nvPr/>
        </p:nvSpPr>
        <p:spPr>
          <a:xfrm>
            <a:off x="789120" y="393120"/>
            <a:ext cx="7315200" cy="700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000" b="1" i="0" u="none" strike="noStrike" cap="none" baseline="0">
                <a:ln>
                  <a:noFill/>
                </a:ln>
                <a:solidFill>
                  <a:srgbClr val="FFB66C"/>
                </a:solidFill>
                <a:latin typeface="Arial" pitchFamily="2"/>
                <a:ea typeface="Arial" pitchFamily="2"/>
                <a:cs typeface="Arial" pitchFamily="2"/>
              </a:rPr>
              <a:t>Une gouvernance partagée entre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000" b="1" i="0" u="none" strike="noStrike" cap="none" baseline="0">
                <a:ln>
                  <a:noFill/>
                </a:ln>
                <a:solidFill>
                  <a:srgbClr val="FFB66C"/>
                </a:solidFill>
                <a:latin typeface="Arial" pitchFamily="2"/>
                <a:ea typeface="Arial" pitchFamily="2"/>
                <a:cs typeface="Arial" pitchFamily="2"/>
              </a:rPr>
              <a:t>Nantes Métropole et les communes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5977D6F-A752-4C7A-93F6-AD15A488BBE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644124" y="1053385"/>
            <a:ext cx="3006646" cy="1789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179A5D8-E517-443E-98BD-73B5ECE245C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260559" y="1488181"/>
            <a:ext cx="1050120" cy="96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1ECB8F0-3A41-4239-924E-65A1C405254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442860" y="1292581"/>
            <a:ext cx="826559" cy="762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9ECE8B2-FC37-4108-B1D6-85332C2CDA1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98360" y="3026880"/>
            <a:ext cx="1047498" cy="96663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132CD67-BE7A-4435-9622-EE4D901A4BD2}"/>
              </a:ext>
            </a:extLst>
          </p:cNvPr>
          <p:cNvSpPr txBox="1"/>
          <p:nvPr/>
        </p:nvSpPr>
        <p:spPr>
          <a:xfrm>
            <a:off x="44531" y="4027950"/>
            <a:ext cx="1355156" cy="30632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400" b="1" i="0" u="none" strike="noStrike" cap="none" baseline="0">
                <a:ln>
                  <a:noFill/>
                </a:ln>
                <a:solidFill>
                  <a:srgbClr val="2A6099"/>
                </a:solidFill>
                <a:latin typeface="Arial" pitchFamily="2"/>
                <a:ea typeface="Arial" pitchFamily="2"/>
                <a:cs typeface="Arial" pitchFamily="2"/>
              </a:rPr>
              <a:t>Engagements</a:t>
            </a:r>
            <a:endParaRPr lang="fr-FR" sz="1100" b="1" i="0" u="none" strike="noStrike" cap="none" baseline="0">
              <a:ln>
                <a:noFill/>
              </a:ln>
              <a:solidFill>
                <a:srgbClr val="2A6099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3D9E0F9-C29D-4996-9EF3-4608D7655939}"/>
              </a:ext>
            </a:extLst>
          </p:cNvPr>
          <p:cNvSpPr txBox="1"/>
          <p:nvPr/>
        </p:nvSpPr>
        <p:spPr>
          <a:xfrm>
            <a:off x="1934600" y="2983769"/>
            <a:ext cx="5226190" cy="644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/>
                <a:ea typeface="Arial" pitchFamily="2"/>
                <a:cs typeface="Arial"/>
              </a:rPr>
              <a:t>Déployer, administrer, gérer et faire évoluer la plateforme d’archivage </a:t>
            </a:r>
            <a:r>
              <a:rPr lang="fr-FR" dirty="0">
                <a:solidFill>
                  <a:srgbClr val="000000"/>
                </a:solidFill>
                <a:latin typeface="Arial"/>
                <a:ea typeface="Arial" pitchFamily="2"/>
                <a:cs typeface="Arial"/>
              </a:rPr>
              <a:t>électronique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62BA206-3172-4FEA-A8CB-F46BA6874A0D}"/>
              </a:ext>
            </a:extLst>
          </p:cNvPr>
          <p:cNvSpPr txBox="1"/>
          <p:nvPr/>
        </p:nvSpPr>
        <p:spPr>
          <a:xfrm>
            <a:off x="1934600" y="3719256"/>
            <a:ext cx="4880051" cy="644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Mettre à disposition</a:t>
            </a:r>
            <a:r>
              <a:rPr lang="fr-FR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 de chaque commune un </a:t>
            </a:r>
            <a:r>
              <a:rPr lang="fr-FR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espace d’archivage numérique sécurisé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AE455-B4AF-40F1-AC20-B6F4BFFDD6CD}"/>
              </a:ext>
            </a:extLst>
          </p:cNvPr>
          <p:cNvSpPr txBox="1"/>
          <p:nvPr/>
        </p:nvSpPr>
        <p:spPr>
          <a:xfrm>
            <a:off x="1934600" y="4460356"/>
            <a:ext cx="4880051" cy="9218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Fournir les </a:t>
            </a:r>
            <a:r>
              <a:rPr lang="fr-FR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modèles de DPA, contrat de service et contrat de versement</a:t>
            </a:r>
            <a:r>
              <a:rPr lang="fr-FR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 + </a:t>
            </a:r>
            <a:r>
              <a:rPr lang="fr-FR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préconisations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7F50C81-D768-4420-BFA2-E455FB757A7C}"/>
              </a:ext>
            </a:extLst>
          </p:cNvPr>
          <p:cNvSpPr txBox="1"/>
          <p:nvPr/>
        </p:nvSpPr>
        <p:spPr>
          <a:xfrm>
            <a:off x="7671103" y="3117080"/>
            <a:ext cx="5570312" cy="175287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Mettre en place les outils de connexion</a:t>
            </a:r>
            <a:r>
              <a:rPr lang="fr-FR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 entre leur SI et SAM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Priorités de collectes numériques</a:t>
            </a:r>
            <a:r>
              <a:rPr lang="fr-FR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 des collectivités </a:t>
            </a:r>
            <a:r>
              <a:rPr lang="fr-FR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remontées via le groupe de suivi/mise à jour Cartographie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EBB8F71-3168-40E4-8E79-F9FDA2AF697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7117935" y="3125507"/>
            <a:ext cx="426480" cy="4264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D771C737-2AB5-4E6A-9E29-270E9FA828C3}"/>
              </a:ext>
            </a:extLst>
          </p:cNvPr>
          <p:cNvSpPr/>
          <p:nvPr/>
        </p:nvSpPr>
        <p:spPr>
          <a:xfrm>
            <a:off x="6958067" y="2652900"/>
            <a:ext cx="18683" cy="3065621"/>
          </a:xfrm>
          <a:prstGeom prst="line">
            <a:avLst/>
          </a:prstGeom>
          <a:noFill/>
          <a:ln w="72000">
            <a:solidFill>
              <a:srgbClr val="2A6099"/>
            </a:solidFill>
            <a:custDash>
              <a:ds d="100000" sp="228500"/>
            </a:custDash>
          </a:ln>
        </p:spPr>
        <p:txBody>
          <a:bodyPr vert="horz" wrap="none" lIns="126000" tIns="81000" rIns="126000" bIns="810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8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95188158-3E72-4955-8DB8-281804E1B08A}"/>
              </a:ext>
            </a:extLst>
          </p:cNvPr>
          <p:cNvSpPr/>
          <p:nvPr/>
        </p:nvSpPr>
        <p:spPr>
          <a:xfrm>
            <a:off x="742038" y="5857319"/>
            <a:ext cx="11746758" cy="16939"/>
          </a:xfrm>
          <a:prstGeom prst="line">
            <a:avLst/>
          </a:prstGeom>
          <a:noFill/>
          <a:ln w="72000">
            <a:solidFill>
              <a:srgbClr val="2A6099"/>
            </a:solidFill>
            <a:custDash>
              <a:ds d="100000" sp="228500"/>
            </a:custDash>
          </a:ln>
        </p:spPr>
        <p:txBody>
          <a:bodyPr vert="horz" wrap="none" lIns="126000" tIns="81000" rIns="126000" bIns="810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8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DEAD732-1E7F-459D-96F6-BA80FF77CC6E}"/>
              </a:ext>
            </a:extLst>
          </p:cNvPr>
          <p:cNvSpPr txBox="1"/>
          <p:nvPr/>
        </p:nvSpPr>
        <p:spPr>
          <a:xfrm>
            <a:off x="2740094" y="6384635"/>
            <a:ext cx="9498100" cy="36787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Réunions d’information et de travail régulières avec les différents acteurs de l’archivage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4F9B91A3-6BB1-4A2A-BB70-6FC111A79F8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7117935" y="3922770"/>
            <a:ext cx="426480" cy="42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903599BF-9E62-4EDB-865D-FCA3BB9AF9F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421398" y="2983769"/>
            <a:ext cx="426480" cy="42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F0AB9449-DB8A-4D09-A8E4-6420ADE2BD0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379794" y="3732217"/>
            <a:ext cx="426480" cy="42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DAA8AB20-FED2-40E3-B3EF-F4B677720AC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365192" y="4480665"/>
            <a:ext cx="426480" cy="42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B1BEFDCA-C166-4BAE-BF8A-1A24A946C5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3580"/>
            <a:ext cx="1861919" cy="796095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25A44131-9D2E-4C0F-AAA3-21518C9160C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806274" y="6177952"/>
            <a:ext cx="731519" cy="731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2746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E662E7D-3498-481F-940B-EA1FE6015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78"/>
          <a:stretch/>
        </p:blipFill>
        <p:spPr>
          <a:xfrm>
            <a:off x="1627681" y="1594022"/>
            <a:ext cx="9386308" cy="527633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388ADAE-3FAF-4A00-8B65-A2271409F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55" y="922417"/>
            <a:ext cx="1118126" cy="111812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FF0A35F-6001-470C-BB8E-24FFCAEBA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131" y="2537808"/>
            <a:ext cx="457550" cy="4575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BBFF8CD-5029-4F79-A892-B345D2D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29" y="3322287"/>
            <a:ext cx="457550" cy="4575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EA6193D-8AB5-42CF-917A-24B8895BC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29" y="4020694"/>
            <a:ext cx="457550" cy="45755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4869E32-DF90-4102-9102-604A1C94E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942" y="4754841"/>
            <a:ext cx="457550" cy="45755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D96DBA4-9EBE-4BF4-9274-3F3E7513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753" y="5519132"/>
            <a:ext cx="457550" cy="45755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85D9811C-D6D3-44A0-A8B0-DB4CAB06D911}"/>
              </a:ext>
            </a:extLst>
          </p:cNvPr>
          <p:cNvSpPr txBox="1"/>
          <p:nvPr/>
        </p:nvSpPr>
        <p:spPr>
          <a:xfrm>
            <a:off x="3321910" y="1131380"/>
            <a:ext cx="5522964" cy="39865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000" b="1" i="0" u="none" strike="noStrike" cap="none" baseline="0">
                <a:ln>
                  <a:noFill/>
                </a:ln>
                <a:solidFill>
                  <a:srgbClr val="FFB66C"/>
                </a:solidFill>
                <a:latin typeface="Arial" pitchFamily="2"/>
                <a:ea typeface="Arial" pitchFamily="2"/>
                <a:cs typeface="Arial" pitchFamily="2"/>
              </a:rPr>
              <a:t>Une démarche qui doit être portée/managée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AA69980-B354-4991-98E1-DFAC7AE8AF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3580"/>
            <a:ext cx="1861919" cy="7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65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0F541C8D-991B-434B-ABBE-3E64588B36C8}"/>
              </a:ext>
            </a:extLst>
          </p:cNvPr>
          <p:cNvSpPr txBox="1"/>
          <p:nvPr/>
        </p:nvSpPr>
        <p:spPr>
          <a:xfrm>
            <a:off x="4134800" y="173823"/>
            <a:ext cx="3811825" cy="700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/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000" b="1" i="0" u="none" strike="noStrike" cap="none" baseline="0">
                <a:ln>
                  <a:noFill/>
                </a:ln>
                <a:solidFill>
                  <a:srgbClr val="FFB66C"/>
                </a:solidFill>
                <a:latin typeface="Arial" pitchFamily="2"/>
                <a:ea typeface="Arial" pitchFamily="2"/>
                <a:cs typeface="Arial" pitchFamily="2"/>
              </a:rPr>
              <a:t>Une gouvernance bicéphale 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000" b="1" i="0" u="none" strike="noStrike" cap="none" baseline="0">
                <a:ln>
                  <a:noFill/>
                </a:ln>
                <a:solidFill>
                  <a:srgbClr val="FFB66C"/>
                </a:solidFill>
                <a:latin typeface="Arial" pitchFamily="2"/>
                <a:ea typeface="Arial" pitchFamily="2"/>
                <a:cs typeface="Arial" pitchFamily="2"/>
              </a:rPr>
              <a:t>à la Métropole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0C8B5EA-F856-454D-857A-EC72016EDDCF}"/>
              </a:ext>
            </a:extLst>
          </p:cNvPr>
          <p:cNvSpPr txBox="1"/>
          <p:nvPr/>
        </p:nvSpPr>
        <p:spPr>
          <a:xfrm>
            <a:off x="2118358" y="536560"/>
            <a:ext cx="2178260" cy="639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Une expertise technique (DRN)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B92E8A0-8D6B-4363-B5E0-1E32C75BBE11}"/>
              </a:ext>
            </a:extLst>
          </p:cNvPr>
          <p:cNvSpPr txBox="1"/>
          <p:nvPr/>
        </p:nvSpPr>
        <p:spPr>
          <a:xfrm>
            <a:off x="7264240" y="551695"/>
            <a:ext cx="2340360" cy="644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Une expertise  métier (Archives)</a:t>
            </a:r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AA715C57-A26F-4818-BDA4-F32151486282}"/>
              </a:ext>
            </a:extLst>
          </p:cNvPr>
          <p:cNvSpPr/>
          <p:nvPr/>
        </p:nvSpPr>
        <p:spPr>
          <a:xfrm>
            <a:off x="1223095" y="1234060"/>
            <a:ext cx="3811825" cy="36045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72000">
            <a:solidFill>
              <a:srgbClr val="FF8000"/>
            </a:solidFill>
            <a:custDash>
              <a:ds d="800000" sp="300000"/>
            </a:custDash>
          </a:ln>
        </p:spPr>
        <p:txBody>
          <a:bodyPr vert="horz" wrap="square" lIns="126000" tIns="81000" rIns="126000" bIns="81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8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4028EECE-A3BB-43C5-8955-4ABA88A56741}"/>
              </a:ext>
            </a:extLst>
          </p:cNvPr>
          <p:cNvSpPr/>
          <p:nvPr/>
        </p:nvSpPr>
        <p:spPr>
          <a:xfrm>
            <a:off x="6682560" y="1234060"/>
            <a:ext cx="3503720" cy="360486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72000">
            <a:solidFill>
              <a:srgbClr val="FF8000"/>
            </a:solidFill>
            <a:custDash>
              <a:ds d="800000" sp="300000"/>
            </a:custDash>
          </a:ln>
        </p:spPr>
        <p:txBody>
          <a:bodyPr vert="horz" wrap="square" lIns="126000" tIns="81000" rIns="126000" bIns="81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8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772B4DDD-7BE9-417C-A99D-1C0F33B2A2F8}"/>
              </a:ext>
            </a:extLst>
          </p:cNvPr>
          <p:cNvSpPr/>
          <p:nvPr/>
        </p:nvSpPr>
        <p:spPr>
          <a:xfrm>
            <a:off x="1552378" y="1672132"/>
            <a:ext cx="1563791" cy="69484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B66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 b="1"/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DP MOE</a:t>
            </a:r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9D4AE52B-30A7-4C0A-BF1B-EDB436893416}"/>
              </a:ext>
            </a:extLst>
          </p:cNvPr>
          <p:cNvSpPr/>
          <p:nvPr/>
        </p:nvSpPr>
        <p:spPr>
          <a:xfrm>
            <a:off x="3237129" y="1672132"/>
            <a:ext cx="1563791" cy="69484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B66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 b="1"/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CDP MOE</a:t>
            </a:r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9B77B5B7-E642-450B-BEFF-52A12D80E2C8}"/>
              </a:ext>
            </a:extLst>
          </p:cNvPr>
          <p:cNvSpPr/>
          <p:nvPr/>
        </p:nvSpPr>
        <p:spPr>
          <a:xfrm>
            <a:off x="1542852" y="2574443"/>
            <a:ext cx="1563791" cy="69484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B66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 b="1"/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Urbaniste</a:t>
            </a: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206E89FA-0923-4545-A213-F001A987F37C}"/>
              </a:ext>
            </a:extLst>
          </p:cNvPr>
          <p:cNvSpPr/>
          <p:nvPr/>
        </p:nvSpPr>
        <p:spPr>
          <a:xfrm>
            <a:off x="3237129" y="2559952"/>
            <a:ext cx="1563791" cy="69484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B66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 b="1"/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Architecte</a:t>
            </a: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5521FB1E-FFD5-4F2A-88F0-722D419E1196}"/>
              </a:ext>
            </a:extLst>
          </p:cNvPr>
          <p:cNvSpPr/>
          <p:nvPr/>
        </p:nvSpPr>
        <p:spPr>
          <a:xfrm>
            <a:off x="3237489" y="3468357"/>
            <a:ext cx="1563791" cy="69484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B66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sz="12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 </a:t>
            </a:r>
            <a:r>
              <a:rPr lang="fr-FR" sz="12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Experte Gestion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sz="12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documentaire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58AADE0-87FC-4EBD-A878-86DF4EC98187}"/>
              </a:ext>
            </a:extLst>
          </p:cNvPr>
          <p:cNvSpPr txBox="1"/>
          <p:nvPr/>
        </p:nvSpPr>
        <p:spPr>
          <a:xfrm>
            <a:off x="11125740" y="584625"/>
            <a:ext cx="1749580" cy="644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Autres interlocuteurs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C22F69CD-C33E-4858-94C8-333353011DF1}"/>
              </a:ext>
            </a:extLst>
          </p:cNvPr>
          <p:cNvSpPr/>
          <p:nvPr/>
        </p:nvSpPr>
        <p:spPr>
          <a:xfrm>
            <a:off x="10666120" y="2390352"/>
            <a:ext cx="124812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B4C7D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Référents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communes</a:t>
            </a:r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924F991F-1805-448B-BAEA-CF42528D8DE5}"/>
              </a:ext>
            </a:extLst>
          </p:cNvPr>
          <p:cNvSpPr/>
          <p:nvPr/>
        </p:nvSpPr>
        <p:spPr>
          <a:xfrm>
            <a:off x="12027939" y="1888235"/>
            <a:ext cx="124812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B4C7D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DPD</a:t>
            </a:r>
          </a:p>
        </p:txBody>
      </p:sp>
      <p:sp>
        <p:nvSpPr>
          <p:cNvPr id="50" name="Forme libre : forme 49">
            <a:extLst>
              <a:ext uri="{FF2B5EF4-FFF2-40B4-BE49-F238E27FC236}">
                <a16:creationId xmlns:a16="http://schemas.microsoft.com/office/drawing/2014/main" id="{89452E9C-2BCE-4B28-AA68-6D8881EA27DF}"/>
              </a:ext>
            </a:extLst>
          </p:cNvPr>
          <p:cNvSpPr/>
          <p:nvPr/>
        </p:nvSpPr>
        <p:spPr>
          <a:xfrm>
            <a:off x="10666120" y="3102852"/>
            <a:ext cx="124812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B4C7D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sz="1800" b="0" i="0" u="none" strike="noStrike" cap="none" baseline="0" err="1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Comm</a:t>
            </a: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.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Interne</a:t>
            </a:r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2BA70F82-1949-4F7A-B676-BFD748310536}"/>
              </a:ext>
            </a:extLst>
          </p:cNvPr>
          <p:cNvSpPr/>
          <p:nvPr/>
        </p:nvSpPr>
        <p:spPr>
          <a:xfrm>
            <a:off x="12038120" y="2563844"/>
            <a:ext cx="124812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B4C7D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Juridique</a:t>
            </a:r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28754FE3-3AF7-4151-A69B-E972F194A6DB}"/>
              </a:ext>
            </a:extLst>
          </p:cNvPr>
          <p:cNvSpPr/>
          <p:nvPr/>
        </p:nvSpPr>
        <p:spPr>
          <a:xfrm>
            <a:off x="12027939" y="3256565"/>
            <a:ext cx="124812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B4C7D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Services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versants</a:t>
            </a:r>
          </a:p>
        </p:txBody>
      </p:sp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C326D9A6-A687-4C65-AE65-82145C190110}"/>
              </a:ext>
            </a:extLst>
          </p:cNvPr>
          <p:cNvSpPr/>
          <p:nvPr/>
        </p:nvSpPr>
        <p:spPr>
          <a:xfrm>
            <a:off x="7003992" y="1673287"/>
            <a:ext cx="1325041" cy="68347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B66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 b="1"/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DP MOA</a:t>
            </a:r>
          </a:p>
        </p:txBody>
      </p:sp>
      <p:sp>
        <p:nvSpPr>
          <p:cNvPr id="54" name="Forme libre : forme 53">
            <a:extLst>
              <a:ext uri="{FF2B5EF4-FFF2-40B4-BE49-F238E27FC236}">
                <a16:creationId xmlns:a16="http://schemas.microsoft.com/office/drawing/2014/main" id="{67FBBA5B-E5A1-4D2F-B527-041A1459D706}"/>
              </a:ext>
            </a:extLst>
          </p:cNvPr>
          <p:cNvSpPr/>
          <p:nvPr/>
        </p:nvSpPr>
        <p:spPr>
          <a:xfrm>
            <a:off x="8524219" y="1682569"/>
            <a:ext cx="1325041" cy="68347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B66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 b="1"/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CDP MOA</a:t>
            </a:r>
          </a:p>
        </p:txBody>
      </p:sp>
      <p:sp>
        <p:nvSpPr>
          <p:cNvPr id="55" name="Forme libre : forme 54">
            <a:extLst>
              <a:ext uri="{FF2B5EF4-FFF2-40B4-BE49-F238E27FC236}">
                <a16:creationId xmlns:a16="http://schemas.microsoft.com/office/drawing/2014/main" id="{C15B691E-FD37-409A-9BE7-7350ECBAF968}"/>
              </a:ext>
            </a:extLst>
          </p:cNvPr>
          <p:cNvSpPr/>
          <p:nvPr/>
        </p:nvSpPr>
        <p:spPr>
          <a:xfrm>
            <a:off x="6998019" y="2565637"/>
            <a:ext cx="1325041" cy="68347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B66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Experts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archive</a:t>
            </a:r>
          </a:p>
        </p:txBody>
      </p:sp>
      <p:sp>
        <p:nvSpPr>
          <p:cNvPr id="56" name="Forme libre : forme 55">
            <a:extLst>
              <a:ext uri="{FF2B5EF4-FFF2-40B4-BE49-F238E27FC236}">
                <a16:creationId xmlns:a16="http://schemas.microsoft.com/office/drawing/2014/main" id="{7CE6AF16-FCFB-44B0-BA40-2816574874A6}"/>
              </a:ext>
            </a:extLst>
          </p:cNvPr>
          <p:cNvSpPr/>
          <p:nvPr/>
        </p:nvSpPr>
        <p:spPr>
          <a:xfrm>
            <a:off x="8534400" y="2569010"/>
            <a:ext cx="1325041" cy="68347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B66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sz="13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Animatrice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sz="13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du schéma de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sz="13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mutualisation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9B6C7D85-8B50-4241-A01D-CF4B16B6AFB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702449" y="3272560"/>
            <a:ext cx="1377507" cy="137750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Forme libre : forme 57">
            <a:extLst>
              <a:ext uri="{FF2B5EF4-FFF2-40B4-BE49-F238E27FC236}">
                <a16:creationId xmlns:a16="http://schemas.microsoft.com/office/drawing/2014/main" id="{EAEA5DDC-2770-4568-B0BF-F94D6612D540}"/>
              </a:ext>
            </a:extLst>
          </p:cNvPr>
          <p:cNvSpPr/>
          <p:nvPr/>
        </p:nvSpPr>
        <p:spPr>
          <a:xfrm>
            <a:off x="2118358" y="5051423"/>
            <a:ext cx="8204840" cy="45216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972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 b="1"/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Groupe projet</a:t>
            </a:r>
          </a:p>
        </p:txBody>
      </p:sp>
      <p:sp>
        <p:nvSpPr>
          <p:cNvPr id="59" name="Forme libre : forme 58">
            <a:extLst>
              <a:ext uri="{FF2B5EF4-FFF2-40B4-BE49-F238E27FC236}">
                <a16:creationId xmlns:a16="http://schemas.microsoft.com/office/drawing/2014/main" id="{D7DE2B19-13C3-4823-9AC2-6E0606C3FB30}"/>
              </a:ext>
            </a:extLst>
          </p:cNvPr>
          <p:cNvSpPr/>
          <p:nvPr/>
        </p:nvSpPr>
        <p:spPr>
          <a:xfrm>
            <a:off x="2118358" y="5641720"/>
            <a:ext cx="10835641" cy="50399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972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 b="1"/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Groupe projet élargi</a:t>
            </a:r>
          </a:p>
        </p:txBody>
      </p:sp>
      <p:sp>
        <p:nvSpPr>
          <p:cNvPr id="60" name="Forme libre : forme 59">
            <a:extLst>
              <a:ext uri="{FF2B5EF4-FFF2-40B4-BE49-F238E27FC236}">
                <a16:creationId xmlns:a16="http://schemas.microsoft.com/office/drawing/2014/main" id="{C407014E-4336-46AE-AE26-F3E01AE68DCF}"/>
              </a:ext>
            </a:extLst>
          </p:cNvPr>
          <p:cNvSpPr/>
          <p:nvPr/>
        </p:nvSpPr>
        <p:spPr>
          <a:xfrm>
            <a:off x="2118358" y="6282879"/>
            <a:ext cx="8238681" cy="50399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EA7500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 b="1"/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Groupe Technique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FA8DB7A3-B76C-48FE-B763-948963D51731}"/>
              </a:ext>
            </a:extLst>
          </p:cNvPr>
          <p:cNvSpPr txBox="1"/>
          <p:nvPr/>
        </p:nvSpPr>
        <p:spPr>
          <a:xfrm>
            <a:off x="838200" y="5030080"/>
            <a:ext cx="1371599" cy="1187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Instances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de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suivi</a:t>
            </a: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B9DA70B9-7F9F-43FA-9262-9256323C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534400" y="3507310"/>
            <a:ext cx="1085010" cy="108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48440865-A861-4431-937E-8D08BFB1AFF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62583" y="2313295"/>
            <a:ext cx="1395809" cy="139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C407DB35-25EB-43D7-B620-E159CFB96BC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894320" y="3615408"/>
            <a:ext cx="979071" cy="979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FBD6F390-45B3-4090-835B-E7E116048C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3580"/>
            <a:ext cx="1861919" cy="796095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11DDD2EE-231F-47C1-9810-48E3646AAA13}"/>
              </a:ext>
            </a:extLst>
          </p:cNvPr>
          <p:cNvSpPr txBox="1"/>
          <p:nvPr/>
        </p:nvSpPr>
        <p:spPr>
          <a:xfrm>
            <a:off x="838200" y="6238240"/>
            <a:ext cx="1371599" cy="7315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Instance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de suivi</a:t>
            </a:r>
          </a:p>
        </p:txBody>
      </p:sp>
    </p:spTree>
    <p:extLst>
      <p:ext uri="{BB962C8B-B14F-4D97-AF65-F5344CB8AC3E}">
        <p14:creationId xmlns:p14="http://schemas.microsoft.com/office/powerpoint/2010/main" val="1757136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60BB7EA5-5608-43C9-85E9-7C8700D1FD84}"/>
              </a:ext>
            </a:extLst>
          </p:cNvPr>
          <p:cNvSpPr txBox="1"/>
          <p:nvPr/>
        </p:nvSpPr>
        <p:spPr>
          <a:xfrm>
            <a:off x="609800" y="1646460"/>
            <a:ext cx="12737900" cy="4938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0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34"/>
              </a:rPr>
              <a:t>Solution particulièrement adaptée à un </a:t>
            </a:r>
            <a:r>
              <a:rPr lang="fr-FR" sz="20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34"/>
              </a:rPr>
              <a:t>contexte de mutualisation</a:t>
            </a:r>
            <a:r>
              <a:rPr lang="fr-FR" sz="20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34"/>
              </a:rPr>
              <a:t> (multi-organisations et multi- tenants « étanches », multiplicité services producteurs, avec possibilité d'avoir plusieurs arbres de positionnements  dans un même tenant)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SzPct val="45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0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34"/>
              </a:rPr>
              <a:t>Produit </a:t>
            </a:r>
            <a:r>
              <a:rPr lang="fr-FR" sz="20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34"/>
              </a:rPr>
              <a:t>robuste et rassurant</a:t>
            </a:r>
            <a:r>
              <a:rPr lang="fr-FR" sz="20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34"/>
              </a:rPr>
              <a:t> (porté par 3 ministères)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SzPct val="45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0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34"/>
              </a:rPr>
              <a:t>Cahier des charges strict sur les enjeux</a:t>
            </a:r>
            <a:r>
              <a:rPr lang="fr-FR" sz="20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34"/>
              </a:rPr>
              <a:t> :</a:t>
            </a:r>
            <a:r>
              <a:rPr lang="fr-FR" sz="20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2"/>
              </a:rPr>
              <a:t>Respect des processus d’archivage</a:t>
            </a:r>
          </a:p>
          <a:p>
            <a:pPr marL="0" marR="0" lvl="1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0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2"/>
              </a:rPr>
              <a:t>Enjeux liés au </a:t>
            </a:r>
            <a:r>
              <a:rPr lang="fr-FR" sz="20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2"/>
              </a:rPr>
              <a:t>volume</a:t>
            </a:r>
            <a:r>
              <a:rPr lang="fr-FR" sz="20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2"/>
              </a:rPr>
              <a:t>, à la </a:t>
            </a:r>
            <a:r>
              <a:rPr lang="fr-FR" sz="20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2"/>
              </a:rPr>
              <a:t>variété des objets</a:t>
            </a:r>
            <a:r>
              <a:rPr lang="fr-FR" sz="20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2"/>
              </a:rPr>
              <a:t> et aux </a:t>
            </a:r>
            <a:r>
              <a:rPr lang="fr-FR" sz="20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2"/>
              </a:rPr>
              <a:t>besoins de performances des traitements</a:t>
            </a:r>
            <a:r>
              <a:rPr lang="fr-FR" sz="20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2"/>
              </a:rPr>
              <a:t> des données gérées</a:t>
            </a:r>
          </a:p>
          <a:p>
            <a:pPr marL="0" marR="0" lvl="1" indent="0" algn="l" rtl="0" hangingPunct="1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SzPct val="45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0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2"/>
              </a:rPr>
              <a:t>Enjeux liés à la </a:t>
            </a:r>
            <a:r>
              <a:rPr lang="fr-FR" sz="20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2"/>
              </a:rPr>
              <a:t>sécurité et à la pérennité</a:t>
            </a:r>
            <a:r>
              <a:rPr lang="fr-FR" sz="20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2"/>
              </a:rPr>
              <a:t>, devoir de garantir une très longue durée d’accès et de conservation (&gt; 50 ans) des archives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SzPct val="45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0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34"/>
              </a:rPr>
              <a:t>Socle applicatif pilotant un ensemble de briques Open-Source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SzPct val="45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0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34"/>
              </a:rPr>
              <a:t>Club utilisateur</a:t>
            </a:r>
            <a:r>
              <a:rPr lang="fr-FR" sz="20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34"/>
              </a:rPr>
              <a:t> </a:t>
            </a:r>
            <a:r>
              <a:rPr lang="fr-FR" sz="20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34"/>
              </a:rPr>
              <a:t>très actif</a:t>
            </a:r>
            <a:r>
              <a:rPr lang="fr-FR" sz="20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34"/>
              </a:rPr>
              <a:t> et riche en partages/ressources (ateliers, Osmose, </a:t>
            </a:r>
            <a:r>
              <a:rPr lang="fr-FR" sz="2000" b="0" i="0" u="none" strike="noStrike" cap="none" baseline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34"/>
              </a:rPr>
              <a:t>moscows</a:t>
            </a:r>
            <a:r>
              <a:rPr lang="fr-FR" sz="20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Arial" pitchFamily="2"/>
                <a:cs typeface="Arial" pitchFamily="34"/>
              </a:rPr>
              <a:t>, bonne visibilité de la feuille de route)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SzPct val="45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0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Montées de versions et développement de nouvelles briques fréquents /rythmés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7913C39-7576-427F-A4C1-91399CAA557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062320" y="487640"/>
            <a:ext cx="2951999" cy="104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0B4DD7A-B938-41D4-8183-E591977D0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3580"/>
            <a:ext cx="1861919" cy="79609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DBB7E60-6627-400A-9F2B-998AC4210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486" y="370034"/>
            <a:ext cx="1097666" cy="10976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3B1FDA0-9CD3-42F8-BC0D-03796758E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543" y="898459"/>
            <a:ext cx="2683584" cy="63894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9D94AEE-97B1-49F3-A091-CA3853B92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04" y="1646460"/>
            <a:ext cx="412796" cy="41279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1BCD51D-ED7A-45B9-802B-EE4504FB9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06" y="2626765"/>
            <a:ext cx="412796" cy="41279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9D88E67-B583-4454-9DEF-B532E9E07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766" y="3083964"/>
            <a:ext cx="412796" cy="41279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C1A58DC-FDB8-46EF-B6CC-229363431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766" y="3508469"/>
            <a:ext cx="412796" cy="41279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EDE645B-EF72-498B-AEC8-FF8C353F9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940" y="4173101"/>
            <a:ext cx="412796" cy="41279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8FFD756-1873-4E48-BCFD-E7D6B3F77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940" y="4929626"/>
            <a:ext cx="412796" cy="41279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BC67A03-2C78-42C8-B476-4C2627213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940" y="5370479"/>
            <a:ext cx="412796" cy="41279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8579B82-719F-4702-A905-E108943DE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472" y="6132677"/>
            <a:ext cx="412796" cy="41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29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339E784D-2EF5-440C-B868-658050182969}"/>
              </a:ext>
            </a:extLst>
          </p:cNvPr>
          <p:cNvSpPr txBox="1"/>
          <p:nvPr/>
        </p:nvSpPr>
        <p:spPr>
          <a:xfrm>
            <a:off x="3621895" y="744690"/>
            <a:ext cx="5331960" cy="639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000" b="1" i="0" u="none" strike="noStrike" cap="none" baseline="0">
                <a:ln>
                  <a:noFill/>
                </a:ln>
                <a:solidFill>
                  <a:srgbClr val="FFB66C"/>
                </a:solidFill>
                <a:latin typeface="Arial" pitchFamily="2"/>
                <a:ea typeface="Arial" pitchFamily="2"/>
                <a:cs typeface="Arial" pitchFamily="2"/>
              </a:rPr>
              <a:t>Portrait robot de SAM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7F5D668-786F-4CF1-8698-55F1745C4E6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1019" y="1476725"/>
            <a:ext cx="10346617" cy="557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0B35B17-3AEC-453A-AF5F-15397C981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00" y="382534"/>
            <a:ext cx="911311" cy="91131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21B132B-7AA3-454F-AC3A-6EB81BD54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3580"/>
            <a:ext cx="1861919" cy="796095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E2F3CA7-FEDA-4660-B5A2-18D6AD2D9F2F}"/>
              </a:ext>
            </a:extLst>
          </p:cNvPr>
          <p:cNvSpPr/>
          <p:nvPr/>
        </p:nvSpPr>
        <p:spPr>
          <a:xfrm>
            <a:off x="10325100" y="991125"/>
            <a:ext cx="2947146" cy="55774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50A79D7-8F79-4633-8AD2-3074D81BEA5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0421396" y="1421286"/>
            <a:ext cx="1188719" cy="118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D3D897C-E1A7-4A8F-B0CE-615134A8F922}"/>
              </a:ext>
            </a:extLst>
          </p:cNvPr>
          <p:cNvSpPr txBox="1"/>
          <p:nvPr/>
        </p:nvSpPr>
        <p:spPr>
          <a:xfrm>
            <a:off x="11629555" y="1293845"/>
            <a:ext cx="1371599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24 tenants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CF7CF24-4790-4050-877A-6658222AB267}"/>
              </a:ext>
            </a:extLst>
          </p:cNvPr>
          <p:cNvSpPr txBox="1"/>
          <p:nvPr/>
        </p:nvSpPr>
        <p:spPr>
          <a:xfrm>
            <a:off x="11557556" y="1708946"/>
            <a:ext cx="1720641" cy="64487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808080"/>
                </a:solidFill>
                <a:latin typeface="Arial" pitchFamily="2"/>
                <a:ea typeface="Arial" pitchFamily="2"/>
                <a:cs typeface="Arial" pitchFamily="2"/>
              </a:rPr>
              <a:t>1 tenant </a:t>
            </a:r>
            <a:r>
              <a:rPr lang="fr-FR" sz="1800" b="1" i="0" u="none" strike="noStrike" cap="none" baseline="0" err="1">
                <a:ln>
                  <a:noFill/>
                </a:ln>
                <a:solidFill>
                  <a:srgbClr val="808080"/>
                </a:solidFill>
                <a:latin typeface="Arial" pitchFamily="2"/>
                <a:ea typeface="Arial" pitchFamily="2"/>
                <a:cs typeface="Arial" pitchFamily="2"/>
              </a:rPr>
              <a:t>VdN</a:t>
            </a:r>
            <a:r>
              <a:rPr lang="fr-FR" sz="1800" b="1" i="0" u="none" strike="noStrike" cap="none" baseline="0">
                <a:ln>
                  <a:noFill/>
                </a:ln>
                <a:solidFill>
                  <a:srgbClr val="808080"/>
                </a:solidFill>
                <a:latin typeface="Arial" pitchFamily="2"/>
                <a:ea typeface="Arial" pitchFamily="2"/>
                <a:cs typeface="Arial" pitchFamily="2"/>
              </a:rPr>
              <a:t>, 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808080"/>
                </a:solidFill>
                <a:latin typeface="Arial" pitchFamily="2"/>
                <a:ea typeface="Arial" pitchFamily="2"/>
                <a:cs typeface="Arial" pitchFamily="2"/>
              </a:rPr>
              <a:t>CCAS, NM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4D2ABCD-EC01-409E-B36C-BB5BFE9D16FD}"/>
              </a:ext>
            </a:extLst>
          </p:cNvPr>
          <p:cNvSpPr txBox="1"/>
          <p:nvPr/>
        </p:nvSpPr>
        <p:spPr>
          <a:xfrm>
            <a:off x="11593556" y="2301846"/>
            <a:ext cx="1464160" cy="92187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808080"/>
                </a:solidFill>
                <a:latin typeface="Arial" pitchFamily="2"/>
                <a:ea typeface="Arial" pitchFamily="2"/>
                <a:cs typeface="Arial" pitchFamily="2"/>
              </a:rPr>
              <a:t>23 tenants 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808080"/>
                </a:solidFill>
                <a:latin typeface="Arial" pitchFamily="2"/>
                <a:ea typeface="Arial" pitchFamily="2"/>
                <a:cs typeface="Arial" pitchFamily="2"/>
              </a:rPr>
              <a:t>communes 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808080"/>
                </a:solidFill>
                <a:latin typeface="Arial" pitchFamily="2"/>
                <a:ea typeface="Arial" pitchFamily="2"/>
                <a:cs typeface="Arial" pitchFamily="2"/>
              </a:rPr>
              <a:t>adhérentes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3215CED-FB91-4F09-B307-CB23F56E2864}"/>
              </a:ext>
            </a:extLst>
          </p:cNvPr>
          <p:cNvSpPr txBox="1"/>
          <p:nvPr/>
        </p:nvSpPr>
        <p:spPr>
          <a:xfrm>
            <a:off x="10792853" y="4381009"/>
            <a:ext cx="2208301" cy="11373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7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Solution internalisée</a:t>
            </a:r>
            <a:r>
              <a:rPr lang="fr-FR" sz="17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 avec prestations d’</a:t>
            </a:r>
            <a:r>
              <a:rPr lang="fr-FR" sz="17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infogérance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ACEF8CA-9FDC-4660-A4ED-14BC8FB0A37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1395527" y="3392355"/>
            <a:ext cx="688320" cy="68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CD3D1C9-D047-4C8D-A8EE-463F29D1DA6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0417076" y="4594069"/>
            <a:ext cx="469107" cy="469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2722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0E74B66-D484-4F46-8EB7-E7F0D23890A9}"/>
              </a:ext>
            </a:extLst>
          </p:cNvPr>
          <p:cNvSpPr txBox="1">
            <a:spLocks/>
          </p:cNvSpPr>
          <p:nvPr/>
        </p:nvSpPr>
        <p:spPr>
          <a:xfrm>
            <a:off x="1952012" y="856065"/>
            <a:ext cx="9110940" cy="495000"/>
          </a:xfrm>
          <a:prstGeom prst="rect">
            <a:avLst/>
          </a:prstGeom>
        </p:spPr>
        <p:txBody>
          <a:bodyPr vert="horz" lIns="0" tIns="0" rIns="0" bIns="0" anchor="ctr">
            <a:noAutofit/>
          </a:bodyPr>
          <a:lstStyle>
            <a:lvl1pPr algn="l" defTabSz="11494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3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i="0" u="none" strike="noStrike" cap="none" baseline="0">
                <a:ln>
                  <a:noFill/>
                </a:ln>
                <a:solidFill>
                  <a:srgbClr val="FFB66C"/>
                </a:solidFill>
                <a:latin typeface="Arial" pitchFamily="2"/>
                <a:ea typeface="Arial" pitchFamily="2"/>
                <a:cs typeface="Arial" pitchFamily="2"/>
              </a:rPr>
              <a:t>Choix de l’hébergement</a:t>
            </a:r>
          </a:p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D89C9FB-67ED-4799-8D9B-A6BE8A3BFC59}"/>
              </a:ext>
            </a:extLst>
          </p:cNvPr>
          <p:cNvSpPr txBox="1"/>
          <p:nvPr/>
        </p:nvSpPr>
        <p:spPr>
          <a:xfrm>
            <a:off x="2376823" y="1103565"/>
            <a:ext cx="9357411" cy="92187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2 modes d’hébergement envisagés</a:t>
            </a:r>
          </a:p>
          <a:p>
            <a:pPr marL="285750" marR="0" lvl="1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 panose="05000000000000000000" pitchFamily="2" charset="2"/>
              <a:buChar char="Ø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Hébergement dit « On </a:t>
            </a:r>
            <a:r>
              <a:rPr lang="fr-FR" sz="18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premise</a:t>
            </a:r>
            <a:r>
              <a:rPr lang="fr-FR" sz="18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 », chez Nantes Métropole et à la CA de Cergy-Pontoise</a:t>
            </a:r>
          </a:p>
          <a:p>
            <a:pPr marL="285750" marR="0" lvl="1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 panose="05000000000000000000" pitchFamily="2" charset="2"/>
              <a:buChar char="Ø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Hébergement SaaS</a:t>
            </a: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C23F913C-0D64-4D43-B068-F26DFCF2CD13}"/>
              </a:ext>
            </a:extLst>
          </p:cNvPr>
          <p:cNvGraphicFramePr>
            <a:graphicFrameLocks noGrp="1"/>
          </p:cNvGraphicFramePr>
          <p:nvPr/>
        </p:nvGraphicFramePr>
        <p:xfrm>
          <a:off x="936887" y="2408349"/>
          <a:ext cx="11323800" cy="4156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4600">
                  <a:extLst>
                    <a:ext uri="{9D8B030D-6E8A-4147-A177-3AD203B41FA5}">
                      <a16:colId xmlns:a16="http://schemas.microsoft.com/office/drawing/2014/main" val="2311356754"/>
                    </a:ext>
                  </a:extLst>
                </a:gridCol>
                <a:gridCol w="3774600">
                  <a:extLst>
                    <a:ext uri="{9D8B030D-6E8A-4147-A177-3AD203B41FA5}">
                      <a16:colId xmlns:a16="http://schemas.microsoft.com/office/drawing/2014/main" val="1358405377"/>
                    </a:ext>
                  </a:extLst>
                </a:gridCol>
                <a:gridCol w="3774600">
                  <a:extLst>
                    <a:ext uri="{9D8B030D-6E8A-4147-A177-3AD203B41FA5}">
                      <a16:colId xmlns:a16="http://schemas.microsoft.com/office/drawing/2014/main" val="2340092300"/>
                    </a:ext>
                  </a:extLst>
                </a:gridCol>
              </a:tblGrid>
              <a:tr h="742979">
                <a:tc>
                  <a:txBody>
                    <a:bodyPr/>
                    <a:lstStyle/>
                    <a:p>
                      <a:pPr marL="0" marR="0" lvl="0" indent="0" algn="l" defTabSz="11494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Arial" pitchFamily="2"/>
                          <a:cs typeface="Arial" pitchFamily="2"/>
                        </a:rPr>
                        <a:t>Mode d’hébergement</a:t>
                      </a:r>
                    </a:p>
                    <a:p>
                      <a:endParaRPr lang="fr-FR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fr-FR" sz="18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Arial" pitchFamily="2"/>
                          <a:cs typeface="Arial" pitchFamily="2"/>
                        </a:rPr>
                        <a:t>On </a:t>
                      </a:r>
                      <a:r>
                        <a:rPr lang="fr-FR" sz="1800" b="0" i="0" u="none" strike="noStrike" cap="none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Arial" pitchFamily="2"/>
                          <a:cs typeface="Arial" pitchFamily="2"/>
                        </a:rPr>
                        <a:t>premise</a:t>
                      </a:r>
                      <a:endParaRPr lang="fr-FR" sz="1800" b="0" i="0" u="none" strike="noStrike" cap="none" baseline="0">
                        <a:ln>
                          <a:noFill/>
                        </a:ln>
                        <a:solidFill>
                          <a:srgbClr val="000000"/>
                        </a:solidFill>
                        <a:latin typeface="Arial" pitchFamily="2"/>
                        <a:ea typeface="Arial" pitchFamily="2"/>
                        <a:cs typeface="Arial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fr-FR" sz="18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Arial" pitchFamily="2"/>
                          <a:cs typeface="Arial" pitchFamily="2"/>
                        </a:rPr>
                        <a:t>SaaS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710714"/>
                  </a:ext>
                </a:extLst>
              </a:tr>
              <a:tr h="1999789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fr-FR" sz="18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Arial" pitchFamily="2"/>
                          <a:cs typeface="Arial" pitchFamily="2"/>
                        </a:rPr>
                        <a:t>Avantages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rtl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fr-FR" sz="14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Arial" pitchFamily="2"/>
                          <a:cs typeface="Arial" pitchFamily="2"/>
                        </a:rPr>
                        <a:t>Optimisation via les infrastructures existantes</a:t>
                      </a:r>
                    </a:p>
                    <a:p>
                      <a:pPr marL="285750" marR="0" lvl="0" indent="-285750" algn="l" rtl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fr-FR" sz="14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Arial" pitchFamily="2"/>
                          <a:cs typeface="Arial" pitchFamily="2"/>
                        </a:rPr>
                        <a:t>Capitalisation et montée en compétence interne</a:t>
                      </a:r>
                    </a:p>
                    <a:p>
                      <a:pPr marL="285750" marR="0" lvl="0" indent="-285750" algn="l" rtl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fr-FR" sz="14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Arial" pitchFamily="2"/>
                          <a:cs typeface="Arial" pitchFamily="2"/>
                        </a:rPr>
                        <a:t>Maîtrise du calendrier des montées de version</a:t>
                      </a:r>
                    </a:p>
                    <a:p>
                      <a:pPr marL="285750" marR="0" lvl="0" indent="-285750" algn="l" rtl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fr-FR" sz="14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Arial" pitchFamily="2"/>
                          <a:cs typeface="Arial" pitchFamily="2"/>
                        </a:rPr>
                        <a:t>Sécurisation des données sensibles</a:t>
                      </a:r>
                    </a:p>
                    <a:p>
                      <a:pPr marL="285750" marR="0" lvl="0" indent="-285750" algn="l" rtl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fr-FR" sz="14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Arial" pitchFamily="2"/>
                          <a:cs typeface="Arial" pitchFamily="2"/>
                        </a:rPr>
                        <a:t>Adaptation à l’évolution de la mutualisation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1149420" rtl="0" eaLnBrk="1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fr-FR" sz="1400" b="0" i="0" u="none" strike="noStrike" kern="1200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Arial" pitchFamily="2"/>
                          <a:cs typeface="Arial" pitchFamily="2"/>
                        </a:rPr>
                        <a:t>Rapidité de mise en place</a:t>
                      </a:r>
                    </a:p>
                    <a:p>
                      <a:pPr marL="285750" marR="0" lvl="0" indent="-285750" algn="l" defTabSz="1149420" rtl="0" eaLnBrk="1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fr-FR" sz="1400" b="0" i="0" u="none" strike="noStrike" kern="1200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Arial" pitchFamily="2"/>
                          <a:cs typeface="Arial" pitchFamily="2"/>
                        </a:rPr>
                        <a:t>Absence d’investissement technique</a:t>
                      </a:r>
                    </a:p>
                    <a:p>
                      <a:pPr marL="285750" marR="0" lvl="0" indent="-285750" algn="l" defTabSz="1149420" rtl="0" eaLnBrk="1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fr-FR" sz="1400" b="0" i="0" u="none" strike="noStrike" kern="1200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Arial" pitchFamily="2"/>
                          <a:cs typeface="Arial" pitchFamily="2"/>
                        </a:rPr>
                        <a:t>Plus de flexibilité sur la hausse des volumes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753739"/>
                  </a:ext>
                </a:extLst>
              </a:tr>
              <a:tr h="1080303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fr-FR" sz="18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Arial" pitchFamily="2"/>
                          <a:cs typeface="Arial" pitchFamily="2"/>
                        </a:rPr>
                        <a:t>Inconvénients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1149420" rtl="0" eaLnBrk="1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fr-FR" sz="1400" b="0" i="0" u="none" strike="noStrike" kern="1200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Arial" pitchFamily="2"/>
                          <a:cs typeface="Arial" pitchFamily="2"/>
                        </a:rPr>
                        <a:t>Mise en place extrêmement complexe</a:t>
                      </a:r>
                    </a:p>
                    <a:p>
                      <a:pPr marL="285750" marR="0" lvl="0" indent="-285750" algn="l" defTabSz="1149420" rtl="0" eaLnBrk="1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fr-FR" sz="1400" b="0" i="0" u="none" strike="noStrike" kern="1200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Arial" pitchFamily="2"/>
                          <a:cs typeface="Arial" pitchFamily="2"/>
                        </a:rPr>
                        <a:t>Nécessité d’investissement en infra (Coûts à court terme)</a:t>
                      </a:r>
                    </a:p>
                    <a:p>
                      <a:pPr marL="285750" marR="0" lvl="0" indent="-285750" algn="l" defTabSz="1149420" rtl="0" eaLnBrk="1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fr-FR" sz="1400" b="0" i="0" u="none" strike="noStrike" kern="1200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Arial" pitchFamily="2"/>
                          <a:cs typeface="Arial" pitchFamily="2"/>
                        </a:rPr>
                        <a:t>Plus coûteux en ressources internes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1149420" rtl="0" eaLnBrk="1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fr-FR" sz="1400" b="0" i="0" u="none" strike="noStrike" kern="1200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Arial" pitchFamily="2"/>
                          <a:cs typeface="Arial" pitchFamily="2"/>
                        </a:rPr>
                        <a:t>Marché semblant peu mature au moment de l’étude</a:t>
                      </a:r>
                    </a:p>
                    <a:p>
                      <a:pPr marL="285750" marR="0" lvl="0" indent="-285750" algn="l" defTabSz="1149420" rtl="0" eaLnBrk="1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ct val="45000"/>
                        <a:buFont typeface="Arial" panose="020B0604020202020204" pitchFamily="34" charset="0"/>
                        <a:buChar char="•"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fr-FR" sz="1400" b="0" i="0" u="none" strike="noStrike" kern="1200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2"/>
                          <a:ea typeface="Arial" pitchFamily="2"/>
                          <a:cs typeface="Arial" pitchFamily="2"/>
                        </a:rPr>
                        <a:t>Coûts financiers sur le long terme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472002"/>
                  </a:ext>
                </a:extLst>
              </a:tr>
            </a:tbl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9797A77D-5BF1-4275-8507-ED7B49678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87" y="902223"/>
            <a:ext cx="1314672" cy="13146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80B73EA-DD2F-4AB4-AD35-176014563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323" y="2408349"/>
            <a:ext cx="757936" cy="75793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10740B4-BA33-439F-8C95-D81D03352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3580"/>
            <a:ext cx="1861919" cy="7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7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067EC2E-0B3B-439A-8B65-2AC1700E76F2}"/>
              </a:ext>
            </a:extLst>
          </p:cNvPr>
          <p:cNvSpPr txBox="1"/>
          <p:nvPr/>
        </p:nvSpPr>
        <p:spPr>
          <a:xfrm>
            <a:off x="4134800" y="338923"/>
            <a:ext cx="3811825" cy="700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/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000" b="1">
                <a:solidFill>
                  <a:srgbClr val="FFB66C"/>
                </a:solidFill>
                <a:latin typeface="Arial" pitchFamily="2"/>
                <a:ea typeface="Arial" pitchFamily="2"/>
                <a:cs typeface="Arial" pitchFamily="2"/>
              </a:rPr>
              <a:t>L’accompagnement au changement</a:t>
            </a:r>
            <a:endParaRPr lang="fr-FR" sz="2000" b="1" i="0" u="none" strike="noStrike" cap="none" baseline="0">
              <a:ln>
                <a:noFill/>
              </a:ln>
              <a:solidFill>
                <a:srgbClr val="FFB66C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1659A69-DD6C-45DF-981D-626A7637D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7" y="1725198"/>
            <a:ext cx="1830802" cy="18308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EAE4281-D937-409A-8AB7-942AF8EFA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432" y="1636972"/>
            <a:ext cx="1656726" cy="1656726"/>
          </a:xfrm>
          <a:prstGeom prst="rect">
            <a:avLst/>
          </a:prstGeom>
        </p:spPr>
      </p:pic>
      <p:sp>
        <p:nvSpPr>
          <p:cNvPr id="9" name="Accolade fermante 8">
            <a:extLst>
              <a:ext uri="{FF2B5EF4-FFF2-40B4-BE49-F238E27FC236}">
                <a16:creationId xmlns:a16="http://schemas.microsoft.com/office/drawing/2014/main" id="{B11235D5-701C-4AD4-8DDD-6DC7C8CDFEB4}"/>
              </a:ext>
            </a:extLst>
          </p:cNvPr>
          <p:cNvSpPr/>
          <p:nvPr/>
        </p:nvSpPr>
        <p:spPr>
          <a:xfrm rot="5400000">
            <a:off x="6394415" y="-1580268"/>
            <a:ext cx="559715" cy="12102252"/>
          </a:xfrm>
          <a:prstGeom prst="rightBrace">
            <a:avLst>
              <a:gd name="adj1" fmla="val 23401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CE9EDAB-DBFA-4038-A85D-87975A2819D5}"/>
              </a:ext>
            </a:extLst>
          </p:cNvPr>
          <p:cNvSpPr txBox="1"/>
          <p:nvPr/>
        </p:nvSpPr>
        <p:spPr>
          <a:xfrm>
            <a:off x="1207862" y="1028547"/>
            <a:ext cx="575727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1"/>
              <a:t>Tests et prise en main des outils </a:t>
            </a:r>
            <a:r>
              <a:rPr lang="fr-FR" sz="2400"/>
              <a:t>: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VITAM UI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RESIP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PASTIS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ARCHIFILTRE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29EF1A1-0149-49FB-9423-69EBEDB88445}"/>
              </a:ext>
            </a:extLst>
          </p:cNvPr>
          <p:cNvSpPr txBox="1"/>
          <p:nvPr/>
        </p:nvSpPr>
        <p:spPr>
          <a:xfrm>
            <a:off x="8376600" y="1680505"/>
            <a:ext cx="4440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Adaptation des procédures</a:t>
            </a:r>
          </a:p>
          <a:p>
            <a:endParaRPr lang="fr-FR" sz="2400" b="1" dirty="0"/>
          </a:p>
          <a:p>
            <a:r>
              <a:rPr lang="fr-FR" sz="2400" b="1" dirty="0"/>
              <a:t>Approche de la production documentaire par processus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E15DA9-01BF-45BC-BF2B-DD63256550F5}"/>
              </a:ext>
            </a:extLst>
          </p:cNvPr>
          <p:cNvSpPr txBox="1"/>
          <p:nvPr/>
        </p:nvSpPr>
        <p:spPr>
          <a:xfrm>
            <a:off x="3461700" y="5119327"/>
            <a:ext cx="6698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/>
              <a:t>Evolution du positionnement de l’archiviste</a:t>
            </a:r>
          </a:p>
          <a:p>
            <a:endParaRPr lang="fr-FR" sz="2400" b="1"/>
          </a:p>
          <a:p>
            <a:r>
              <a:rPr lang="fr-FR" sz="2400" b="1"/>
              <a:t>Montée en compétences</a:t>
            </a:r>
          </a:p>
          <a:p>
            <a:endParaRPr lang="fr-FR" sz="2400" b="1"/>
          </a:p>
          <a:p>
            <a:r>
              <a:rPr lang="fr-FR" sz="2400" b="1"/>
              <a:t>Adhésion et partage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73C5173-DD6A-4D4F-8B28-8893979DB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3580"/>
            <a:ext cx="1861919" cy="79609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A40F2AF-67C1-45BF-BD57-CB8455353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27" y="5144174"/>
            <a:ext cx="1619406" cy="16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47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CustomShape 1"/>
          <p:cNvSpPr/>
          <p:nvPr/>
        </p:nvSpPr>
        <p:spPr>
          <a:xfrm>
            <a:off x="-756960" y="2018452"/>
            <a:ext cx="8841898" cy="25984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3131" tIns="56566" rIns="113131" bIns="56566" anchor="ctr">
            <a:noAutofit/>
          </a:bodyPr>
          <a:lstStyle/>
          <a:p>
            <a:pPr algn="ctr"/>
            <a:r>
              <a:rPr lang="fr-FR" sz="5531" spc="-1">
                <a:solidFill>
                  <a:srgbClr val="843F89"/>
                </a:solidFill>
                <a:latin typeface="Quicksand"/>
                <a:ea typeface="Open Sans"/>
              </a:rPr>
              <a:t>L’archivage en mode mutualisé, exemples</a:t>
            </a:r>
            <a:endParaRPr lang="fr-FR" sz="5531" spc="-1">
              <a:latin typeface="Arial"/>
            </a:endParaRPr>
          </a:p>
        </p:txBody>
      </p:sp>
      <p:sp>
        <p:nvSpPr>
          <p:cNvPr id="705" name="CustomShape 2"/>
          <p:cNvSpPr/>
          <p:nvPr/>
        </p:nvSpPr>
        <p:spPr>
          <a:xfrm>
            <a:off x="3119034" y="7213358"/>
            <a:ext cx="7198777" cy="503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3131" tIns="56566" rIns="113131" bIns="56566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508" spc="-1">
                <a:solidFill>
                  <a:srgbClr val="66B2E4"/>
                </a:solidFill>
                <a:latin typeface="Open Sans"/>
                <a:ea typeface="Open Sans"/>
              </a:rPr>
              <a:t>04/12/2024</a:t>
            </a:r>
            <a:endParaRPr lang="fr-FR" sz="1508" spc="-1">
              <a:latin typeface="Arial"/>
            </a:endParaRPr>
          </a:p>
        </p:txBody>
      </p:sp>
      <p:sp>
        <p:nvSpPr>
          <p:cNvPr id="706" name="CustomShape 3"/>
          <p:cNvSpPr/>
          <p:nvPr/>
        </p:nvSpPr>
        <p:spPr>
          <a:xfrm>
            <a:off x="3309772" y="6553708"/>
            <a:ext cx="7198777" cy="8575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3131" tIns="56566" rIns="113131" bIns="56566">
            <a:noAutofit/>
          </a:bodyPr>
          <a:lstStyle/>
          <a:p>
            <a:pPr algn="ctr"/>
            <a:r>
              <a:rPr lang="fr-FR" sz="3017" spc="-1">
                <a:solidFill>
                  <a:srgbClr val="843F89"/>
                </a:solidFill>
                <a:latin typeface="Open Sans"/>
                <a:ea typeface="Open Sans"/>
              </a:rPr>
              <a:t>Vitam en ligne – édition 2024</a:t>
            </a:r>
            <a:endParaRPr lang="fr-FR" sz="3017" spc="-1">
              <a:latin typeface="Arial"/>
            </a:endParaRPr>
          </a:p>
        </p:txBody>
      </p:sp>
      <p:pic>
        <p:nvPicPr>
          <p:cNvPr id="3" name="Image 2" descr="Une image contenant texte, capture d’écran, graphisme, Graphique&#10;&#10;Description générée automatiquement">
            <a:extLst>
              <a:ext uri="{FF2B5EF4-FFF2-40B4-BE49-F238E27FC236}">
                <a16:creationId xmlns:a16="http://schemas.microsoft.com/office/drawing/2014/main" id="{C64A6053-8E18-5D38-47DB-5FBAA2C40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705" y="784358"/>
            <a:ext cx="5675688" cy="562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94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211491D0-A560-DC75-1B0E-8AA2BBB99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2927"/>
            <a:ext cx="1930405" cy="836748"/>
          </a:xfrm>
          <a:prstGeom prst="rect">
            <a:avLst/>
          </a:prstGeom>
        </p:spPr>
      </p:pic>
      <p:pic>
        <p:nvPicPr>
          <p:cNvPr id="8" name="Image 7" descr="Une image contenant Graphique, conception, dessin, clipart&#10;&#10;Description générée automatiquement">
            <a:extLst>
              <a:ext uri="{FF2B5EF4-FFF2-40B4-BE49-F238E27FC236}">
                <a16:creationId xmlns:a16="http://schemas.microsoft.com/office/drawing/2014/main" id="{05676CFA-3C06-226E-27D4-3DF063410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57" y="811323"/>
            <a:ext cx="7916037" cy="593702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969A333-6D61-6761-F8C7-BC356729833B}"/>
              </a:ext>
            </a:extLst>
          </p:cNvPr>
          <p:cNvSpPr txBox="1"/>
          <p:nvPr/>
        </p:nvSpPr>
        <p:spPr>
          <a:xfrm>
            <a:off x="7210933" y="1150239"/>
            <a:ext cx="5226190" cy="135276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b="1" dirty="0">
                <a:solidFill>
                  <a:srgbClr val="000000"/>
                </a:solidFill>
                <a:latin typeface="Arial"/>
                <a:cs typeface="Arial"/>
              </a:rPr>
              <a:t>Les ateliers de l’archivage numérique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Pour les communes volontaires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Monter en compétences collectivement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Avancer ensemble sur les spécificités du projet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</a:t>
            </a:r>
            <a:r>
              <a:rPr lang="fr-FR" sz="1600" dirty="0" err="1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Co-construire</a:t>
            </a:r>
            <a:r>
              <a:rPr lang="fr-FR" sz="160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 une feuille de route commune.</a:t>
            </a:r>
            <a:endParaRPr lang="fr-FR" sz="1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933B05A-3134-E688-8195-BF7900678DCF}"/>
              </a:ext>
            </a:extLst>
          </p:cNvPr>
          <p:cNvSpPr txBox="1"/>
          <p:nvPr/>
        </p:nvSpPr>
        <p:spPr>
          <a:xfrm>
            <a:off x="7210933" y="2841845"/>
            <a:ext cx="5226190" cy="18759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b="1" dirty="0">
                <a:solidFill>
                  <a:srgbClr val="000000"/>
                </a:solidFill>
                <a:latin typeface="Arial"/>
                <a:cs typeface="Arial"/>
              </a:rPr>
              <a:t>Partenariat pour le développement d’une plateforme d’archivage électronique : 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Une convention cadre les engagements de chaque partenaire.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Participer à des chantiers ouverts autour de objectifs 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10 communes + la CACP : toutes les strates démographiques représentées</a:t>
            </a:r>
            <a:endParaRPr lang="fr-FR" sz="16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BDE387-6B1B-32F7-5304-EB0808F12ED0}"/>
              </a:ext>
            </a:extLst>
          </p:cNvPr>
          <p:cNvSpPr txBox="1"/>
          <p:nvPr/>
        </p:nvSpPr>
        <p:spPr>
          <a:xfrm>
            <a:off x="7210933" y="5041320"/>
            <a:ext cx="5226190" cy="13835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b="1" dirty="0">
                <a:solidFill>
                  <a:srgbClr val="000000"/>
                </a:solidFill>
                <a:latin typeface="Arial"/>
                <a:cs typeface="Arial"/>
              </a:rPr>
              <a:t>Mise à disposition partielle de service pour la préfiguration et le déploiement : 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Une convention cadre les engagements de chaque partenaire (dont financiers)</a:t>
            </a:r>
          </a:p>
          <a:p>
            <a:pPr marR="0" lvl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600" dirty="0">
              <a:solidFill>
                <a:srgbClr val="000000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0590D6-87B2-9AD2-3BE0-2FD3D632B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41" y="5277580"/>
            <a:ext cx="2640063" cy="664797"/>
          </a:xfrm>
        </p:spPr>
        <p:txBody>
          <a:bodyPr/>
          <a:lstStyle/>
          <a:p>
            <a:pPr algn="ctr"/>
            <a:r>
              <a:rPr lang="fr-FR" sz="2400" b="1" dirty="0">
                <a:solidFill>
                  <a:srgbClr val="65B157"/>
                </a:solidFill>
                <a:latin typeface="Arial" pitchFamily="2"/>
                <a:cs typeface="Arial" pitchFamily="2"/>
              </a:rPr>
              <a:t>sur le territoire cergypontain.</a:t>
            </a:r>
            <a:endParaRPr lang="fr-FR" dirty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FA61CC0-2D79-DD33-265D-D78D8E7C9B2A}"/>
              </a:ext>
            </a:extLst>
          </p:cNvPr>
          <p:cNvSpPr txBox="1">
            <a:spLocks/>
          </p:cNvSpPr>
          <p:nvPr/>
        </p:nvSpPr>
        <p:spPr>
          <a:xfrm>
            <a:off x="1504757" y="1703510"/>
            <a:ext cx="2640063" cy="66479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11494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3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b="1">
                <a:solidFill>
                  <a:srgbClr val="65B157"/>
                </a:solidFill>
                <a:latin typeface="Arial" pitchFamily="2"/>
                <a:cs typeface="Arial" pitchFamily="2"/>
              </a:rPr>
              <a:t>Partager nos expertises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128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6129310-047A-CB63-0BF0-C88973A307CD}"/>
              </a:ext>
            </a:extLst>
          </p:cNvPr>
          <p:cNvCxnSpPr>
            <a:cxnSpLocks/>
            <a:stCxn id="13" idx="6"/>
            <a:endCxn id="15" idx="2"/>
          </p:cNvCxnSpPr>
          <p:nvPr>
            <p:custDataLst>
              <p:tags r:id="rId1"/>
            </p:custDataLst>
          </p:nvPr>
        </p:nvCxnSpPr>
        <p:spPr>
          <a:xfrm>
            <a:off x="4614462" y="3092091"/>
            <a:ext cx="822900" cy="130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DDD84F7-7AE1-CCD3-3059-6062D623D895}"/>
              </a:ext>
            </a:extLst>
          </p:cNvPr>
          <p:cNvCxnSpPr>
            <a:cxnSpLocks/>
            <a:stCxn id="14" idx="0"/>
            <a:endCxn id="15" idx="4"/>
          </p:cNvCxnSpPr>
          <p:nvPr>
            <p:custDataLst>
              <p:tags r:id="rId2"/>
            </p:custDataLst>
          </p:nvPr>
        </p:nvCxnSpPr>
        <p:spPr>
          <a:xfrm flipV="1">
            <a:off x="6719887" y="4387618"/>
            <a:ext cx="0" cy="64274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8170109-EDA3-BE1E-4EEA-194190294C6C}"/>
              </a:ext>
            </a:extLst>
          </p:cNvPr>
          <p:cNvCxnSpPr>
            <a:cxnSpLocks/>
            <a:stCxn id="10" idx="2"/>
            <a:endCxn id="15" idx="6"/>
          </p:cNvCxnSpPr>
          <p:nvPr>
            <p:custDataLst>
              <p:tags r:id="rId3"/>
            </p:custDataLst>
          </p:nvPr>
        </p:nvCxnSpPr>
        <p:spPr>
          <a:xfrm flipH="1">
            <a:off x="8002411" y="3105094"/>
            <a:ext cx="818701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36782F84-8A9B-DBE6-8EC1-04CD6EFE4B92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8821112" y="2596916"/>
            <a:ext cx="1016356" cy="1016356"/>
          </a:xfrm>
          <a:prstGeom prst="ellipse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597" tIns="37798" rIns="75597" bIns="377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157">
              <a:solidFill>
                <a:srgbClr val="FFFFFF"/>
              </a:solidFill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FBCB298-03E2-87ED-ECB2-B53474881BC9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3598106" y="2583913"/>
            <a:ext cx="1016356" cy="1016356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597" tIns="37798" rIns="75597" bIns="377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157">
              <a:solidFill>
                <a:srgbClr val="FFFFFF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856B6B2-B80F-3AB7-EFCB-34794284CB60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6211709" y="5030362"/>
            <a:ext cx="1016356" cy="1016356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597" tIns="37798" rIns="75597" bIns="377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157">
              <a:solidFill>
                <a:srgbClr val="FFFFFF"/>
              </a:solidFill>
            </a:endParaRPr>
          </a:p>
        </p:txBody>
      </p:sp>
      <p:sp>
        <p:nvSpPr>
          <p:cNvPr id="15" name="Ellipse 14" descr="Grand groupe de parachutistes en vol">
            <a:extLst>
              <a:ext uri="{FF2B5EF4-FFF2-40B4-BE49-F238E27FC236}">
                <a16:creationId xmlns:a16="http://schemas.microsoft.com/office/drawing/2014/main" id="{658D6855-90BB-CA48-60E2-F7C624B7E955}"/>
              </a:ext>
            </a:extLst>
          </p:cNvPr>
          <p:cNvSpPr>
            <a:spLocks noChangeAspect="1"/>
          </p:cNvSpPr>
          <p:nvPr/>
        </p:nvSpPr>
        <p:spPr>
          <a:xfrm>
            <a:off x="5437363" y="1822570"/>
            <a:ext cx="2565048" cy="2565048"/>
          </a:xfrm>
          <a:prstGeom prst="ellipse">
            <a:avLst/>
          </a:prstGeom>
          <a:blipFill dpi="0" rotWithShape="1">
            <a:blip r:embed="rId9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597" tIns="37798" rIns="75597" bIns="377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88">
              <a:solidFill>
                <a:schemeClr val="tx1"/>
              </a:solidFill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4A6A8595-6D52-C7DD-6BBD-AB32C3FB13B9}"/>
              </a:ext>
            </a:extLst>
          </p:cNvPr>
          <p:cNvSpPr txBox="1"/>
          <p:nvPr/>
        </p:nvSpPr>
        <p:spPr>
          <a:xfrm>
            <a:off x="8062282" y="3739738"/>
            <a:ext cx="2550644" cy="85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28" b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Créer une offre d’archivage électronique mutualisée de confiance</a:t>
            </a:r>
            <a:endParaRPr lang="fr-FR" sz="1628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2 - 1">
            <a:extLst>
              <a:ext uri="{FF2B5EF4-FFF2-40B4-BE49-F238E27FC236}">
                <a16:creationId xmlns:a16="http://schemas.microsoft.com/office/drawing/2014/main" id="{4AD4CED8-8886-DF77-1610-3879CF0CF381}"/>
              </a:ext>
            </a:extLst>
          </p:cNvPr>
          <p:cNvSpPr txBox="1"/>
          <p:nvPr/>
        </p:nvSpPr>
        <p:spPr>
          <a:xfrm>
            <a:off x="2984342" y="3701830"/>
            <a:ext cx="2243884" cy="1085653"/>
          </a:xfrm>
          <a:prstGeom prst="rect">
            <a:avLst/>
          </a:prstGeom>
          <a:noFill/>
        </p:spPr>
        <p:txBody>
          <a:bodyPr wrap="square" lIns="100796" tIns="50398" rIns="100796" bIns="50398" rtlCol="0" anchor="t">
            <a:spAutoFit/>
          </a:bodyPr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598" b="1">
                <a:solidFill>
                  <a:schemeClr val="accent1"/>
                </a:solidFill>
                <a:latin typeface="Calibri"/>
                <a:cs typeface="Calibri"/>
              </a:rPr>
              <a:t>Légitimer la dimension territoriale du projet de Système d’archivage électronique (SAE)</a:t>
            </a:r>
            <a:endParaRPr lang="fr-FR" sz="1598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20" name="TextBox 12 - 1">
            <a:extLst>
              <a:ext uri="{FF2B5EF4-FFF2-40B4-BE49-F238E27FC236}">
                <a16:creationId xmlns:a16="http://schemas.microsoft.com/office/drawing/2014/main" id="{AE03139A-06DE-7E74-90B4-9B9A15D54CD1}"/>
              </a:ext>
            </a:extLst>
          </p:cNvPr>
          <p:cNvSpPr txBox="1"/>
          <p:nvPr/>
        </p:nvSpPr>
        <p:spPr>
          <a:xfrm>
            <a:off x="4705344" y="6136469"/>
            <a:ext cx="4115768" cy="1240234"/>
          </a:xfrm>
          <a:prstGeom prst="rect">
            <a:avLst/>
          </a:prstGeom>
          <a:noFill/>
        </p:spPr>
        <p:txBody>
          <a:bodyPr wrap="square" lIns="100796" tIns="50398" rIns="100796" bIns="50398" rtlCol="0" anchor="t">
            <a:spAutoFit/>
          </a:bodyPr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598" b="1">
                <a:solidFill>
                  <a:schemeClr val="accent6"/>
                </a:solidFill>
                <a:latin typeface="Calibri"/>
                <a:cs typeface="Calibri"/>
              </a:rPr>
              <a:t>Construire et optimiser le prototypage du SAE dans ses spécificités organisationnelles, opérationnelles et techniques</a:t>
            </a:r>
          </a:p>
          <a:p>
            <a:pPr algn="ctr"/>
            <a:endParaRPr lang="fr-FR" sz="2604">
              <a:solidFill>
                <a:schemeClr val="accent6"/>
              </a:solidFill>
            </a:endParaRPr>
          </a:p>
        </p:txBody>
      </p:sp>
      <p:grpSp>
        <p:nvGrpSpPr>
          <p:cNvPr id="52" name="Collaboration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33364EC-9171-7041-2E47-901DDBC617EB}"/>
              </a:ext>
            </a:extLst>
          </p:cNvPr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6353387" y="5196385"/>
            <a:ext cx="707629" cy="709030"/>
            <a:chOff x="2976563" y="4403725"/>
            <a:chExt cx="801688" cy="803275"/>
          </a:xfrm>
        </p:grpSpPr>
        <p:sp>
          <p:nvSpPr>
            <p:cNvPr id="53" name="Freeform 161">
              <a:extLst>
                <a:ext uri="{FF2B5EF4-FFF2-40B4-BE49-F238E27FC236}">
                  <a16:creationId xmlns:a16="http://schemas.microsoft.com/office/drawing/2014/main" id="{B6C2F286-8A41-8C9C-CE03-4DCD9642A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563" y="4819650"/>
              <a:ext cx="390525" cy="373063"/>
            </a:xfrm>
            <a:custGeom>
              <a:avLst/>
              <a:gdLst>
                <a:gd name="T0" fmla="*/ 89 w 522"/>
                <a:gd name="T1" fmla="*/ 413 h 496"/>
                <a:gd name="T2" fmla="*/ 332 w 522"/>
                <a:gd name="T3" fmla="*/ 452 h 496"/>
                <a:gd name="T4" fmla="*/ 452 w 522"/>
                <a:gd name="T5" fmla="*/ 426 h 496"/>
                <a:gd name="T6" fmla="*/ 488 w 522"/>
                <a:gd name="T7" fmla="*/ 415 h 496"/>
                <a:gd name="T8" fmla="*/ 472 w 522"/>
                <a:gd name="T9" fmla="*/ 360 h 496"/>
                <a:gd name="T10" fmla="*/ 385 w 522"/>
                <a:gd name="T11" fmla="*/ 344 h 496"/>
                <a:gd name="T12" fmla="*/ 382 w 522"/>
                <a:gd name="T13" fmla="*/ 344 h 496"/>
                <a:gd name="T14" fmla="*/ 504 w 522"/>
                <a:gd name="T15" fmla="*/ 222 h 496"/>
                <a:gd name="T16" fmla="*/ 504 w 522"/>
                <a:gd name="T17" fmla="*/ 163 h 496"/>
                <a:gd name="T18" fmla="*/ 474 w 522"/>
                <a:gd name="T19" fmla="*/ 151 h 496"/>
                <a:gd name="T20" fmla="*/ 445 w 522"/>
                <a:gd name="T21" fmla="*/ 163 h 496"/>
                <a:gd name="T22" fmla="*/ 351 w 522"/>
                <a:gd name="T23" fmla="*/ 258 h 496"/>
                <a:gd name="T24" fmla="*/ 474 w 522"/>
                <a:gd name="T25" fmla="*/ 134 h 496"/>
                <a:gd name="T26" fmla="*/ 474 w 522"/>
                <a:gd name="T27" fmla="*/ 74 h 496"/>
                <a:gd name="T28" fmla="*/ 415 w 522"/>
                <a:gd name="T29" fmla="*/ 74 h 496"/>
                <a:gd name="T30" fmla="*/ 283 w 522"/>
                <a:gd name="T31" fmla="*/ 207 h 496"/>
                <a:gd name="T32" fmla="*/ 399 w 522"/>
                <a:gd name="T33" fmla="*/ 91 h 496"/>
                <a:gd name="T34" fmla="*/ 399 w 522"/>
                <a:gd name="T35" fmla="*/ 31 h 496"/>
                <a:gd name="T36" fmla="*/ 369 w 522"/>
                <a:gd name="T37" fmla="*/ 19 h 496"/>
                <a:gd name="T38" fmla="*/ 339 w 522"/>
                <a:gd name="T39" fmla="*/ 31 h 496"/>
                <a:gd name="T40" fmla="*/ 213 w 522"/>
                <a:gd name="T41" fmla="*/ 157 h 496"/>
                <a:gd name="T42" fmla="*/ 300 w 522"/>
                <a:gd name="T43" fmla="*/ 71 h 496"/>
                <a:gd name="T44" fmla="*/ 300 w 522"/>
                <a:gd name="T45" fmla="*/ 16 h 496"/>
                <a:gd name="T46" fmla="*/ 245 w 522"/>
                <a:gd name="T47" fmla="*/ 15 h 496"/>
                <a:gd name="T48" fmla="*/ 73 w 522"/>
                <a:gd name="T49" fmla="*/ 186 h 496"/>
                <a:gd name="T50" fmla="*/ 89 w 522"/>
                <a:gd name="T51" fmla="*/ 41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2" h="496">
                  <a:moveTo>
                    <a:pt x="89" y="413"/>
                  </a:moveTo>
                  <a:cubicBezTo>
                    <a:pt x="172" y="496"/>
                    <a:pt x="235" y="494"/>
                    <a:pt x="332" y="452"/>
                  </a:cubicBezTo>
                  <a:cubicBezTo>
                    <a:pt x="387" y="428"/>
                    <a:pt x="428" y="427"/>
                    <a:pt x="452" y="426"/>
                  </a:cubicBezTo>
                  <a:cubicBezTo>
                    <a:pt x="470" y="426"/>
                    <a:pt x="482" y="425"/>
                    <a:pt x="488" y="415"/>
                  </a:cubicBezTo>
                  <a:cubicBezTo>
                    <a:pt x="495" y="400"/>
                    <a:pt x="488" y="376"/>
                    <a:pt x="472" y="360"/>
                  </a:cubicBezTo>
                  <a:cubicBezTo>
                    <a:pt x="460" y="348"/>
                    <a:pt x="433" y="330"/>
                    <a:pt x="385" y="344"/>
                  </a:cubicBezTo>
                  <a:cubicBezTo>
                    <a:pt x="384" y="344"/>
                    <a:pt x="383" y="344"/>
                    <a:pt x="382" y="344"/>
                  </a:cubicBezTo>
                  <a:lnTo>
                    <a:pt x="504" y="222"/>
                  </a:lnTo>
                  <a:cubicBezTo>
                    <a:pt x="518" y="208"/>
                    <a:pt x="522" y="181"/>
                    <a:pt x="504" y="163"/>
                  </a:cubicBezTo>
                  <a:cubicBezTo>
                    <a:pt x="496" y="155"/>
                    <a:pt x="486" y="151"/>
                    <a:pt x="474" y="151"/>
                  </a:cubicBezTo>
                  <a:cubicBezTo>
                    <a:pt x="463" y="151"/>
                    <a:pt x="453" y="155"/>
                    <a:pt x="445" y="163"/>
                  </a:cubicBezTo>
                  <a:lnTo>
                    <a:pt x="351" y="258"/>
                  </a:lnTo>
                  <a:lnTo>
                    <a:pt x="474" y="134"/>
                  </a:lnTo>
                  <a:cubicBezTo>
                    <a:pt x="488" y="120"/>
                    <a:pt x="492" y="93"/>
                    <a:pt x="474" y="74"/>
                  </a:cubicBezTo>
                  <a:cubicBezTo>
                    <a:pt x="458" y="58"/>
                    <a:pt x="431" y="58"/>
                    <a:pt x="415" y="74"/>
                  </a:cubicBezTo>
                  <a:lnTo>
                    <a:pt x="283" y="207"/>
                  </a:lnTo>
                  <a:lnTo>
                    <a:pt x="399" y="91"/>
                  </a:lnTo>
                  <a:cubicBezTo>
                    <a:pt x="413" y="76"/>
                    <a:pt x="417" y="50"/>
                    <a:pt x="399" y="31"/>
                  </a:cubicBezTo>
                  <a:cubicBezTo>
                    <a:pt x="391" y="24"/>
                    <a:pt x="380" y="19"/>
                    <a:pt x="369" y="19"/>
                  </a:cubicBezTo>
                  <a:cubicBezTo>
                    <a:pt x="358" y="19"/>
                    <a:pt x="347" y="23"/>
                    <a:pt x="339" y="31"/>
                  </a:cubicBezTo>
                  <a:lnTo>
                    <a:pt x="213" y="157"/>
                  </a:lnTo>
                  <a:lnTo>
                    <a:pt x="300" y="71"/>
                  </a:lnTo>
                  <a:cubicBezTo>
                    <a:pt x="313" y="57"/>
                    <a:pt x="317" y="33"/>
                    <a:pt x="300" y="16"/>
                  </a:cubicBezTo>
                  <a:cubicBezTo>
                    <a:pt x="285" y="0"/>
                    <a:pt x="260" y="0"/>
                    <a:pt x="245" y="15"/>
                  </a:cubicBezTo>
                  <a:lnTo>
                    <a:pt x="73" y="186"/>
                  </a:lnTo>
                  <a:cubicBezTo>
                    <a:pt x="26" y="232"/>
                    <a:pt x="0" y="323"/>
                    <a:pt x="89" y="413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042" tIns="46521" rIns="93042" bIns="465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0433">
                <a:defRPr/>
              </a:pPr>
              <a:endParaRPr lang="fr-FR" sz="1832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Freeform 162">
              <a:extLst>
                <a:ext uri="{FF2B5EF4-FFF2-40B4-BE49-F238E27FC236}">
                  <a16:creationId xmlns:a16="http://schemas.microsoft.com/office/drawing/2014/main" id="{9AC82E01-1A20-5FB1-63AF-F2A1D30D8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138" y="4418013"/>
              <a:ext cx="392113" cy="373063"/>
            </a:xfrm>
            <a:custGeom>
              <a:avLst/>
              <a:gdLst>
                <a:gd name="T0" fmla="*/ 433 w 523"/>
                <a:gd name="T1" fmla="*/ 84 h 496"/>
                <a:gd name="T2" fmla="*/ 190 w 523"/>
                <a:gd name="T3" fmla="*/ 45 h 496"/>
                <a:gd name="T4" fmla="*/ 70 w 523"/>
                <a:gd name="T5" fmla="*/ 70 h 496"/>
                <a:gd name="T6" fmla="*/ 35 w 523"/>
                <a:gd name="T7" fmla="*/ 82 h 496"/>
                <a:gd name="T8" fmla="*/ 50 w 523"/>
                <a:gd name="T9" fmla="*/ 137 h 496"/>
                <a:gd name="T10" fmla="*/ 138 w 523"/>
                <a:gd name="T11" fmla="*/ 153 h 496"/>
                <a:gd name="T12" fmla="*/ 140 w 523"/>
                <a:gd name="T13" fmla="*/ 152 h 496"/>
                <a:gd name="T14" fmla="*/ 18 w 523"/>
                <a:gd name="T15" fmla="*/ 274 h 496"/>
                <a:gd name="T16" fmla="*/ 18 w 523"/>
                <a:gd name="T17" fmla="*/ 333 h 496"/>
                <a:gd name="T18" fmla="*/ 48 w 523"/>
                <a:gd name="T19" fmla="*/ 345 h 496"/>
                <a:gd name="T20" fmla="*/ 77 w 523"/>
                <a:gd name="T21" fmla="*/ 333 h 496"/>
                <a:gd name="T22" fmla="*/ 172 w 523"/>
                <a:gd name="T23" fmla="*/ 239 h 496"/>
                <a:gd name="T24" fmla="*/ 48 w 523"/>
                <a:gd name="T25" fmla="*/ 363 h 496"/>
                <a:gd name="T26" fmla="*/ 48 w 523"/>
                <a:gd name="T27" fmla="*/ 422 h 496"/>
                <a:gd name="T28" fmla="*/ 107 w 523"/>
                <a:gd name="T29" fmla="*/ 422 h 496"/>
                <a:gd name="T30" fmla="*/ 240 w 523"/>
                <a:gd name="T31" fmla="*/ 290 h 496"/>
                <a:gd name="T32" fmla="*/ 123 w 523"/>
                <a:gd name="T33" fmla="*/ 406 h 496"/>
                <a:gd name="T34" fmla="*/ 123 w 523"/>
                <a:gd name="T35" fmla="*/ 465 h 496"/>
                <a:gd name="T36" fmla="*/ 153 w 523"/>
                <a:gd name="T37" fmla="*/ 477 h 496"/>
                <a:gd name="T38" fmla="*/ 183 w 523"/>
                <a:gd name="T39" fmla="*/ 465 h 496"/>
                <a:gd name="T40" fmla="*/ 309 w 523"/>
                <a:gd name="T41" fmla="*/ 339 h 496"/>
                <a:gd name="T42" fmla="*/ 222 w 523"/>
                <a:gd name="T43" fmla="*/ 426 h 496"/>
                <a:gd name="T44" fmla="*/ 222 w 523"/>
                <a:gd name="T45" fmla="*/ 481 h 496"/>
                <a:gd name="T46" fmla="*/ 278 w 523"/>
                <a:gd name="T47" fmla="*/ 481 h 496"/>
                <a:gd name="T48" fmla="*/ 450 w 523"/>
                <a:gd name="T49" fmla="*/ 310 h 496"/>
                <a:gd name="T50" fmla="*/ 433 w 523"/>
                <a:gd name="T51" fmla="*/ 84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3" h="496">
                  <a:moveTo>
                    <a:pt x="433" y="84"/>
                  </a:moveTo>
                  <a:cubicBezTo>
                    <a:pt x="350" y="0"/>
                    <a:pt x="288" y="2"/>
                    <a:pt x="190" y="45"/>
                  </a:cubicBezTo>
                  <a:cubicBezTo>
                    <a:pt x="135" y="68"/>
                    <a:pt x="95" y="69"/>
                    <a:pt x="70" y="70"/>
                  </a:cubicBezTo>
                  <a:cubicBezTo>
                    <a:pt x="52" y="71"/>
                    <a:pt x="40" y="71"/>
                    <a:pt x="35" y="82"/>
                  </a:cubicBezTo>
                  <a:cubicBezTo>
                    <a:pt x="27" y="97"/>
                    <a:pt x="34" y="121"/>
                    <a:pt x="50" y="137"/>
                  </a:cubicBezTo>
                  <a:cubicBezTo>
                    <a:pt x="62" y="149"/>
                    <a:pt x="89" y="167"/>
                    <a:pt x="138" y="153"/>
                  </a:cubicBezTo>
                  <a:cubicBezTo>
                    <a:pt x="139" y="152"/>
                    <a:pt x="139" y="152"/>
                    <a:pt x="140" y="152"/>
                  </a:cubicBezTo>
                  <a:lnTo>
                    <a:pt x="18" y="274"/>
                  </a:lnTo>
                  <a:cubicBezTo>
                    <a:pt x="4" y="288"/>
                    <a:pt x="0" y="315"/>
                    <a:pt x="18" y="333"/>
                  </a:cubicBezTo>
                  <a:cubicBezTo>
                    <a:pt x="26" y="341"/>
                    <a:pt x="37" y="345"/>
                    <a:pt x="48" y="345"/>
                  </a:cubicBezTo>
                  <a:cubicBezTo>
                    <a:pt x="59" y="345"/>
                    <a:pt x="69" y="341"/>
                    <a:pt x="77" y="333"/>
                  </a:cubicBezTo>
                  <a:lnTo>
                    <a:pt x="172" y="239"/>
                  </a:lnTo>
                  <a:lnTo>
                    <a:pt x="48" y="363"/>
                  </a:lnTo>
                  <a:cubicBezTo>
                    <a:pt x="34" y="377"/>
                    <a:pt x="30" y="404"/>
                    <a:pt x="48" y="422"/>
                  </a:cubicBezTo>
                  <a:cubicBezTo>
                    <a:pt x="65" y="438"/>
                    <a:pt x="91" y="438"/>
                    <a:pt x="107" y="422"/>
                  </a:cubicBezTo>
                  <a:lnTo>
                    <a:pt x="240" y="290"/>
                  </a:lnTo>
                  <a:lnTo>
                    <a:pt x="123" y="406"/>
                  </a:lnTo>
                  <a:cubicBezTo>
                    <a:pt x="109" y="420"/>
                    <a:pt x="105" y="447"/>
                    <a:pt x="123" y="465"/>
                  </a:cubicBezTo>
                  <a:cubicBezTo>
                    <a:pt x="131" y="473"/>
                    <a:pt x="142" y="478"/>
                    <a:pt x="153" y="477"/>
                  </a:cubicBezTo>
                  <a:cubicBezTo>
                    <a:pt x="164" y="477"/>
                    <a:pt x="175" y="473"/>
                    <a:pt x="183" y="465"/>
                  </a:cubicBezTo>
                  <a:lnTo>
                    <a:pt x="309" y="339"/>
                  </a:lnTo>
                  <a:lnTo>
                    <a:pt x="222" y="426"/>
                  </a:lnTo>
                  <a:cubicBezTo>
                    <a:pt x="209" y="439"/>
                    <a:pt x="205" y="464"/>
                    <a:pt x="222" y="481"/>
                  </a:cubicBezTo>
                  <a:cubicBezTo>
                    <a:pt x="237" y="496"/>
                    <a:pt x="262" y="496"/>
                    <a:pt x="278" y="481"/>
                  </a:cubicBezTo>
                  <a:lnTo>
                    <a:pt x="450" y="310"/>
                  </a:lnTo>
                  <a:cubicBezTo>
                    <a:pt x="496" y="264"/>
                    <a:pt x="523" y="173"/>
                    <a:pt x="433" y="84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042" tIns="46521" rIns="93042" bIns="465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0433">
                <a:defRPr/>
              </a:pPr>
              <a:endParaRPr lang="fr-FR" sz="1832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 163">
              <a:extLst>
                <a:ext uri="{FF2B5EF4-FFF2-40B4-BE49-F238E27FC236}">
                  <a16:creationId xmlns:a16="http://schemas.microsoft.com/office/drawing/2014/main" id="{AB22BFF2-BDE4-35CE-F88B-587AECAF3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4813300"/>
              <a:ext cx="373063" cy="393700"/>
            </a:xfrm>
            <a:custGeom>
              <a:avLst/>
              <a:gdLst>
                <a:gd name="T0" fmla="*/ 413 w 496"/>
                <a:gd name="T1" fmla="*/ 433 h 523"/>
                <a:gd name="T2" fmla="*/ 452 w 496"/>
                <a:gd name="T3" fmla="*/ 190 h 523"/>
                <a:gd name="T4" fmla="*/ 426 w 496"/>
                <a:gd name="T5" fmla="*/ 71 h 523"/>
                <a:gd name="T6" fmla="*/ 414 w 496"/>
                <a:gd name="T7" fmla="*/ 35 h 523"/>
                <a:gd name="T8" fmla="*/ 359 w 496"/>
                <a:gd name="T9" fmla="*/ 50 h 523"/>
                <a:gd name="T10" fmla="*/ 344 w 496"/>
                <a:gd name="T11" fmla="*/ 138 h 523"/>
                <a:gd name="T12" fmla="*/ 344 w 496"/>
                <a:gd name="T13" fmla="*/ 140 h 523"/>
                <a:gd name="T14" fmla="*/ 222 w 496"/>
                <a:gd name="T15" fmla="*/ 18 h 523"/>
                <a:gd name="T16" fmla="*/ 163 w 496"/>
                <a:gd name="T17" fmla="*/ 18 h 523"/>
                <a:gd name="T18" fmla="*/ 151 w 496"/>
                <a:gd name="T19" fmla="*/ 48 h 523"/>
                <a:gd name="T20" fmla="*/ 163 w 496"/>
                <a:gd name="T21" fmla="*/ 77 h 523"/>
                <a:gd name="T22" fmla="*/ 258 w 496"/>
                <a:gd name="T23" fmla="*/ 172 h 523"/>
                <a:gd name="T24" fmla="*/ 134 w 496"/>
                <a:gd name="T25" fmla="*/ 48 h 523"/>
                <a:gd name="T26" fmla="*/ 74 w 496"/>
                <a:gd name="T27" fmla="*/ 48 h 523"/>
                <a:gd name="T28" fmla="*/ 74 w 496"/>
                <a:gd name="T29" fmla="*/ 107 h 523"/>
                <a:gd name="T30" fmla="*/ 207 w 496"/>
                <a:gd name="T31" fmla="*/ 240 h 523"/>
                <a:gd name="T32" fmla="*/ 90 w 496"/>
                <a:gd name="T33" fmla="*/ 124 h 523"/>
                <a:gd name="T34" fmla="*/ 31 w 496"/>
                <a:gd name="T35" fmla="*/ 124 h 523"/>
                <a:gd name="T36" fmla="*/ 19 w 496"/>
                <a:gd name="T37" fmla="*/ 153 h 523"/>
                <a:gd name="T38" fmla="*/ 31 w 496"/>
                <a:gd name="T39" fmla="*/ 183 h 523"/>
                <a:gd name="T40" fmla="*/ 157 w 496"/>
                <a:gd name="T41" fmla="*/ 309 h 523"/>
                <a:gd name="T42" fmla="*/ 70 w 496"/>
                <a:gd name="T43" fmla="*/ 222 h 523"/>
                <a:gd name="T44" fmla="*/ 15 w 496"/>
                <a:gd name="T45" fmla="*/ 222 h 523"/>
                <a:gd name="T46" fmla="*/ 15 w 496"/>
                <a:gd name="T47" fmla="*/ 278 h 523"/>
                <a:gd name="T48" fmla="*/ 186 w 496"/>
                <a:gd name="T49" fmla="*/ 450 h 523"/>
                <a:gd name="T50" fmla="*/ 413 w 496"/>
                <a:gd name="T51" fmla="*/ 43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6" h="523">
                  <a:moveTo>
                    <a:pt x="413" y="433"/>
                  </a:moveTo>
                  <a:cubicBezTo>
                    <a:pt x="496" y="350"/>
                    <a:pt x="494" y="288"/>
                    <a:pt x="452" y="190"/>
                  </a:cubicBezTo>
                  <a:cubicBezTo>
                    <a:pt x="428" y="135"/>
                    <a:pt x="427" y="95"/>
                    <a:pt x="426" y="71"/>
                  </a:cubicBezTo>
                  <a:cubicBezTo>
                    <a:pt x="426" y="52"/>
                    <a:pt x="425" y="40"/>
                    <a:pt x="414" y="35"/>
                  </a:cubicBezTo>
                  <a:cubicBezTo>
                    <a:pt x="400" y="27"/>
                    <a:pt x="375" y="34"/>
                    <a:pt x="359" y="50"/>
                  </a:cubicBezTo>
                  <a:cubicBezTo>
                    <a:pt x="348" y="62"/>
                    <a:pt x="330" y="89"/>
                    <a:pt x="344" y="138"/>
                  </a:cubicBezTo>
                  <a:cubicBezTo>
                    <a:pt x="344" y="139"/>
                    <a:pt x="344" y="140"/>
                    <a:pt x="344" y="140"/>
                  </a:cubicBezTo>
                  <a:lnTo>
                    <a:pt x="222" y="18"/>
                  </a:lnTo>
                  <a:cubicBezTo>
                    <a:pt x="208" y="4"/>
                    <a:pt x="181" y="0"/>
                    <a:pt x="163" y="18"/>
                  </a:cubicBezTo>
                  <a:cubicBezTo>
                    <a:pt x="155" y="26"/>
                    <a:pt x="151" y="37"/>
                    <a:pt x="151" y="48"/>
                  </a:cubicBezTo>
                  <a:cubicBezTo>
                    <a:pt x="151" y="59"/>
                    <a:pt x="155" y="69"/>
                    <a:pt x="163" y="77"/>
                  </a:cubicBezTo>
                  <a:lnTo>
                    <a:pt x="258" y="172"/>
                  </a:lnTo>
                  <a:lnTo>
                    <a:pt x="134" y="48"/>
                  </a:lnTo>
                  <a:cubicBezTo>
                    <a:pt x="119" y="34"/>
                    <a:pt x="93" y="30"/>
                    <a:pt x="74" y="48"/>
                  </a:cubicBezTo>
                  <a:cubicBezTo>
                    <a:pt x="58" y="65"/>
                    <a:pt x="58" y="91"/>
                    <a:pt x="74" y="107"/>
                  </a:cubicBezTo>
                  <a:lnTo>
                    <a:pt x="207" y="240"/>
                  </a:lnTo>
                  <a:lnTo>
                    <a:pt x="90" y="124"/>
                  </a:lnTo>
                  <a:cubicBezTo>
                    <a:pt x="76" y="109"/>
                    <a:pt x="50" y="105"/>
                    <a:pt x="31" y="124"/>
                  </a:cubicBezTo>
                  <a:cubicBezTo>
                    <a:pt x="23" y="131"/>
                    <a:pt x="19" y="142"/>
                    <a:pt x="19" y="153"/>
                  </a:cubicBezTo>
                  <a:cubicBezTo>
                    <a:pt x="19" y="165"/>
                    <a:pt x="23" y="175"/>
                    <a:pt x="31" y="183"/>
                  </a:cubicBezTo>
                  <a:lnTo>
                    <a:pt x="157" y="309"/>
                  </a:lnTo>
                  <a:lnTo>
                    <a:pt x="70" y="222"/>
                  </a:lnTo>
                  <a:cubicBezTo>
                    <a:pt x="57" y="209"/>
                    <a:pt x="32" y="205"/>
                    <a:pt x="15" y="222"/>
                  </a:cubicBezTo>
                  <a:cubicBezTo>
                    <a:pt x="0" y="238"/>
                    <a:pt x="0" y="263"/>
                    <a:pt x="15" y="278"/>
                  </a:cubicBezTo>
                  <a:lnTo>
                    <a:pt x="186" y="450"/>
                  </a:lnTo>
                  <a:cubicBezTo>
                    <a:pt x="232" y="496"/>
                    <a:pt x="323" y="523"/>
                    <a:pt x="413" y="433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042" tIns="46521" rIns="93042" bIns="465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0433">
                <a:defRPr/>
              </a:pPr>
              <a:endParaRPr lang="fr-FR" sz="1832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 164">
              <a:extLst>
                <a:ext uri="{FF2B5EF4-FFF2-40B4-BE49-F238E27FC236}">
                  <a16:creationId xmlns:a16="http://schemas.microsoft.com/office/drawing/2014/main" id="{11E743EB-96A1-FA3A-3DA9-F5BF4C25C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0850" y="4403725"/>
              <a:ext cx="371475" cy="392113"/>
            </a:xfrm>
            <a:custGeom>
              <a:avLst/>
              <a:gdLst>
                <a:gd name="T0" fmla="*/ 84 w 496"/>
                <a:gd name="T1" fmla="*/ 89 h 522"/>
                <a:gd name="T2" fmla="*/ 44 w 496"/>
                <a:gd name="T3" fmla="*/ 333 h 522"/>
                <a:gd name="T4" fmla="*/ 70 w 496"/>
                <a:gd name="T5" fmla="*/ 452 h 522"/>
                <a:gd name="T6" fmla="*/ 82 w 496"/>
                <a:gd name="T7" fmla="*/ 488 h 522"/>
                <a:gd name="T8" fmla="*/ 137 w 496"/>
                <a:gd name="T9" fmla="*/ 472 h 522"/>
                <a:gd name="T10" fmla="*/ 153 w 496"/>
                <a:gd name="T11" fmla="*/ 385 h 522"/>
                <a:gd name="T12" fmla="*/ 152 w 496"/>
                <a:gd name="T13" fmla="*/ 382 h 522"/>
                <a:gd name="T14" fmla="*/ 274 w 496"/>
                <a:gd name="T15" fmla="*/ 504 h 522"/>
                <a:gd name="T16" fmla="*/ 333 w 496"/>
                <a:gd name="T17" fmla="*/ 504 h 522"/>
                <a:gd name="T18" fmla="*/ 345 w 496"/>
                <a:gd name="T19" fmla="*/ 475 h 522"/>
                <a:gd name="T20" fmla="*/ 333 w 496"/>
                <a:gd name="T21" fmla="*/ 445 h 522"/>
                <a:gd name="T22" fmla="*/ 239 w 496"/>
                <a:gd name="T23" fmla="*/ 351 h 522"/>
                <a:gd name="T24" fmla="*/ 363 w 496"/>
                <a:gd name="T25" fmla="*/ 474 h 522"/>
                <a:gd name="T26" fmla="*/ 422 w 496"/>
                <a:gd name="T27" fmla="*/ 474 h 522"/>
                <a:gd name="T28" fmla="*/ 422 w 496"/>
                <a:gd name="T29" fmla="*/ 415 h 522"/>
                <a:gd name="T30" fmla="*/ 290 w 496"/>
                <a:gd name="T31" fmla="*/ 283 h 522"/>
                <a:gd name="T32" fmla="*/ 406 w 496"/>
                <a:gd name="T33" fmla="*/ 399 h 522"/>
                <a:gd name="T34" fmla="*/ 465 w 496"/>
                <a:gd name="T35" fmla="*/ 399 h 522"/>
                <a:gd name="T36" fmla="*/ 477 w 496"/>
                <a:gd name="T37" fmla="*/ 369 h 522"/>
                <a:gd name="T38" fmla="*/ 465 w 496"/>
                <a:gd name="T39" fmla="*/ 339 h 522"/>
                <a:gd name="T40" fmla="*/ 339 w 496"/>
                <a:gd name="T41" fmla="*/ 213 h 522"/>
                <a:gd name="T42" fmla="*/ 426 w 496"/>
                <a:gd name="T43" fmla="*/ 300 h 522"/>
                <a:gd name="T44" fmla="*/ 481 w 496"/>
                <a:gd name="T45" fmla="*/ 300 h 522"/>
                <a:gd name="T46" fmla="*/ 481 w 496"/>
                <a:gd name="T47" fmla="*/ 245 h 522"/>
                <a:gd name="T48" fmla="*/ 310 w 496"/>
                <a:gd name="T49" fmla="*/ 73 h 522"/>
                <a:gd name="T50" fmla="*/ 84 w 496"/>
                <a:gd name="T51" fmla="*/ 89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6" h="522">
                  <a:moveTo>
                    <a:pt x="84" y="89"/>
                  </a:moveTo>
                  <a:cubicBezTo>
                    <a:pt x="0" y="172"/>
                    <a:pt x="2" y="235"/>
                    <a:pt x="44" y="333"/>
                  </a:cubicBezTo>
                  <a:cubicBezTo>
                    <a:pt x="68" y="387"/>
                    <a:pt x="69" y="428"/>
                    <a:pt x="70" y="452"/>
                  </a:cubicBezTo>
                  <a:cubicBezTo>
                    <a:pt x="71" y="470"/>
                    <a:pt x="71" y="482"/>
                    <a:pt x="82" y="488"/>
                  </a:cubicBezTo>
                  <a:cubicBezTo>
                    <a:pt x="96" y="495"/>
                    <a:pt x="121" y="488"/>
                    <a:pt x="137" y="472"/>
                  </a:cubicBezTo>
                  <a:cubicBezTo>
                    <a:pt x="149" y="460"/>
                    <a:pt x="166" y="433"/>
                    <a:pt x="153" y="385"/>
                  </a:cubicBezTo>
                  <a:cubicBezTo>
                    <a:pt x="152" y="384"/>
                    <a:pt x="152" y="383"/>
                    <a:pt x="152" y="382"/>
                  </a:cubicBezTo>
                  <a:lnTo>
                    <a:pt x="274" y="504"/>
                  </a:lnTo>
                  <a:cubicBezTo>
                    <a:pt x="288" y="518"/>
                    <a:pt x="315" y="522"/>
                    <a:pt x="333" y="504"/>
                  </a:cubicBezTo>
                  <a:cubicBezTo>
                    <a:pt x="341" y="496"/>
                    <a:pt x="345" y="486"/>
                    <a:pt x="345" y="475"/>
                  </a:cubicBezTo>
                  <a:cubicBezTo>
                    <a:pt x="345" y="463"/>
                    <a:pt x="341" y="453"/>
                    <a:pt x="333" y="445"/>
                  </a:cubicBezTo>
                  <a:lnTo>
                    <a:pt x="239" y="351"/>
                  </a:lnTo>
                  <a:lnTo>
                    <a:pt x="363" y="474"/>
                  </a:lnTo>
                  <a:cubicBezTo>
                    <a:pt x="377" y="488"/>
                    <a:pt x="404" y="492"/>
                    <a:pt x="422" y="474"/>
                  </a:cubicBezTo>
                  <a:cubicBezTo>
                    <a:pt x="438" y="458"/>
                    <a:pt x="438" y="431"/>
                    <a:pt x="422" y="415"/>
                  </a:cubicBezTo>
                  <a:lnTo>
                    <a:pt x="290" y="283"/>
                  </a:lnTo>
                  <a:lnTo>
                    <a:pt x="406" y="399"/>
                  </a:lnTo>
                  <a:cubicBezTo>
                    <a:pt x="420" y="413"/>
                    <a:pt x="447" y="417"/>
                    <a:pt x="465" y="399"/>
                  </a:cubicBezTo>
                  <a:cubicBezTo>
                    <a:pt x="473" y="391"/>
                    <a:pt x="477" y="380"/>
                    <a:pt x="477" y="369"/>
                  </a:cubicBezTo>
                  <a:cubicBezTo>
                    <a:pt x="477" y="358"/>
                    <a:pt x="473" y="347"/>
                    <a:pt x="465" y="339"/>
                  </a:cubicBezTo>
                  <a:lnTo>
                    <a:pt x="339" y="213"/>
                  </a:lnTo>
                  <a:lnTo>
                    <a:pt x="426" y="300"/>
                  </a:lnTo>
                  <a:cubicBezTo>
                    <a:pt x="439" y="313"/>
                    <a:pt x="464" y="317"/>
                    <a:pt x="481" y="300"/>
                  </a:cubicBezTo>
                  <a:cubicBezTo>
                    <a:pt x="496" y="285"/>
                    <a:pt x="496" y="260"/>
                    <a:pt x="481" y="245"/>
                  </a:cubicBezTo>
                  <a:lnTo>
                    <a:pt x="310" y="73"/>
                  </a:lnTo>
                  <a:cubicBezTo>
                    <a:pt x="264" y="27"/>
                    <a:pt x="173" y="0"/>
                    <a:pt x="84" y="89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042" tIns="46521" rIns="93042" bIns="465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0433">
                <a:defRPr/>
              </a:pPr>
              <a:endParaRPr lang="fr-FR" sz="1832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8" name="Graphique 27" descr="Globe terrestre : Europe et Afrique avec un remplissage uni">
            <a:extLst>
              <a:ext uri="{FF2B5EF4-FFF2-40B4-BE49-F238E27FC236}">
                <a16:creationId xmlns:a16="http://schemas.microsoft.com/office/drawing/2014/main" id="{1CC9F2EF-DF1E-FF11-4AB3-DDAAE5A3CA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03804" y="1126885"/>
            <a:ext cx="1007957" cy="1007957"/>
          </a:xfrm>
          <a:prstGeom prst="rect">
            <a:avLst/>
          </a:prstGeom>
        </p:spPr>
      </p:pic>
      <p:pic>
        <p:nvPicPr>
          <p:cNvPr id="44" name="Graphique 43" descr="Architecture avec un remplissage uni">
            <a:extLst>
              <a:ext uri="{FF2B5EF4-FFF2-40B4-BE49-F238E27FC236}">
                <a16:creationId xmlns:a16="http://schemas.microsoft.com/office/drawing/2014/main" id="{29CD884A-7715-F8D9-8E4D-BA109B069315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57849" y="2711684"/>
            <a:ext cx="786818" cy="78681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28591E2-5835-6676-1EF5-35C2E9BFB202}"/>
              </a:ext>
            </a:extLst>
          </p:cNvPr>
          <p:cNvSpPr txBox="1"/>
          <p:nvPr/>
        </p:nvSpPr>
        <p:spPr>
          <a:xfrm>
            <a:off x="1553386" y="7238378"/>
            <a:ext cx="4439082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82" i="1" dirty="0"/>
              <a:t>* Système d’archivage électronique (SAE)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18E1699-D100-BB0F-A31F-FF61A6122E05}"/>
              </a:ext>
            </a:extLst>
          </p:cNvPr>
          <p:cNvSpPr txBox="1"/>
          <p:nvPr/>
        </p:nvSpPr>
        <p:spPr>
          <a:xfrm>
            <a:off x="2080939" y="260789"/>
            <a:ext cx="9225900" cy="46021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400" b="1" dirty="0">
                <a:solidFill>
                  <a:srgbClr val="65B157"/>
                </a:solidFill>
                <a:latin typeface="Arial" pitchFamily="2"/>
                <a:ea typeface="+mj-ea"/>
                <a:cs typeface="Arial" pitchFamily="2"/>
              </a:rPr>
              <a:t>Le partenariat en cours en cours sur le territoire cergypontain</a:t>
            </a:r>
          </a:p>
        </p:txBody>
      </p:sp>
      <p:pic>
        <p:nvPicPr>
          <p:cNvPr id="4" name="Image 3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0FE794E1-BB85-E8C8-E568-A04EAE5CE0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970791"/>
            <a:ext cx="1234663" cy="53517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924142C-F905-A275-B5FD-FD1CA1A72210}"/>
              </a:ext>
            </a:extLst>
          </p:cNvPr>
          <p:cNvSpPr txBox="1"/>
          <p:nvPr/>
        </p:nvSpPr>
        <p:spPr>
          <a:xfrm>
            <a:off x="3402191" y="1210148"/>
            <a:ext cx="67220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6"/>
                </a:solidFill>
                <a:latin typeface="Arial"/>
                <a:cs typeface="Arial"/>
              </a:rPr>
              <a:t>Partenariat pour le développement d’une plateforme d’archivage électronique mutualisée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696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4708E7-46B5-7AA9-FD5A-AD63B3E81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0050" y="748491"/>
            <a:ext cx="7559675" cy="2631887"/>
          </a:xfrm>
        </p:spPr>
        <p:txBody>
          <a:bodyPr/>
          <a:lstStyle/>
          <a:p>
            <a:endParaRPr lang="fr-FR"/>
          </a:p>
        </p:txBody>
      </p:sp>
      <p:pic>
        <p:nvPicPr>
          <p:cNvPr id="6" name="Image 5" descr="Une image contenant texte, dessin, écriture manuscrite, Dessin d’enfant&#10;&#10;Description générée automatiquement">
            <a:extLst>
              <a:ext uri="{FF2B5EF4-FFF2-40B4-BE49-F238E27FC236}">
                <a16:creationId xmlns:a16="http://schemas.microsoft.com/office/drawing/2014/main" id="{4E10C3DF-F668-822E-702F-CCB282B59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976" y="161153"/>
            <a:ext cx="8584600" cy="64384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EB8718F-BE3F-4779-FCD3-48735E867A6B}"/>
              </a:ext>
            </a:extLst>
          </p:cNvPr>
          <p:cNvSpPr txBox="1"/>
          <p:nvPr/>
        </p:nvSpPr>
        <p:spPr>
          <a:xfrm>
            <a:off x="1361209" y="2091164"/>
            <a:ext cx="4214125" cy="1279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982" indent="-314982">
              <a:buFontTx/>
              <a:buChar char="-"/>
            </a:pPr>
            <a:r>
              <a:rPr lang="fr-FR" sz="1543" i="1"/>
              <a:t>Aux réunions de suivi du partenariat,</a:t>
            </a:r>
          </a:p>
          <a:p>
            <a:pPr marL="314982" indent="-314982">
              <a:buFontTx/>
              <a:buChar char="-"/>
            </a:pPr>
            <a:endParaRPr lang="fr-FR" sz="1543" i="1"/>
          </a:p>
          <a:p>
            <a:pPr marL="314982" indent="-314982">
              <a:buFontTx/>
              <a:buChar char="-"/>
            </a:pPr>
            <a:r>
              <a:rPr lang="fr-FR" sz="1543" i="1"/>
              <a:t>Chantiers identifiés en mobilisant les ressources les plus adaptées selon les objectifs à atteindre.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D738BED-E0BC-0D5B-4431-C44D3728B97A}"/>
              </a:ext>
            </a:extLst>
          </p:cNvPr>
          <p:cNvSpPr txBox="1"/>
          <p:nvPr/>
        </p:nvSpPr>
        <p:spPr>
          <a:xfrm>
            <a:off x="7864442" y="1787643"/>
            <a:ext cx="4812467" cy="1279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43" i="1"/>
              <a:t>Les opérations individuelles et spécifiques proposées dans les chantiers :</a:t>
            </a:r>
          </a:p>
          <a:p>
            <a:pPr marL="314982" indent="-314982" algn="ctr">
              <a:buFontTx/>
              <a:buChar char="-"/>
            </a:pPr>
            <a:r>
              <a:rPr lang="fr-FR" sz="1543" i="1"/>
              <a:t>Promouvoir les supports de sensibilisation</a:t>
            </a:r>
          </a:p>
          <a:p>
            <a:pPr marL="314982" indent="-314982" algn="ctr">
              <a:buFontTx/>
              <a:buChar char="-"/>
            </a:pPr>
            <a:r>
              <a:rPr lang="fr-FR" sz="1543" i="1"/>
              <a:t>Recenser les données selon la méthodologie proposée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9565883-6038-DC66-D34B-591B7606E6AD}"/>
              </a:ext>
            </a:extLst>
          </p:cNvPr>
          <p:cNvSpPr txBox="1"/>
          <p:nvPr/>
        </p:nvSpPr>
        <p:spPr>
          <a:xfrm>
            <a:off x="1444336" y="5446221"/>
            <a:ext cx="4305773" cy="1042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43" i="1"/>
              <a:t>Des actions spécifiques ou des méthodes de travail éprouvées dans votre collectivité si elles peuvent s’inscrire dans le partenariat et ses objectifs.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1D2C4B9-82E8-F64F-C230-1AB53E397A86}"/>
              </a:ext>
            </a:extLst>
          </p:cNvPr>
          <p:cNvSpPr txBox="1"/>
          <p:nvPr/>
        </p:nvSpPr>
        <p:spPr>
          <a:xfrm>
            <a:off x="7864442" y="5132272"/>
            <a:ext cx="489559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43" i="1"/>
              <a:t>Des expérimentations ou des démarches déjà menées dans votre collectivité qui seraient déployables chez les autres partenaires.</a:t>
            </a:r>
          </a:p>
          <a:p>
            <a:pPr algn="ctr"/>
            <a:r>
              <a:rPr lang="fr-FR" sz="2400" i="1">
                <a:solidFill>
                  <a:schemeClr val="accent2"/>
                </a:solidFill>
              </a:rPr>
              <a:t>=&gt;</a:t>
            </a:r>
            <a:r>
              <a:rPr lang="fr-FR" sz="2400" b="1" i="1">
                <a:solidFill>
                  <a:schemeClr val="accent2"/>
                </a:solidFill>
              </a:rPr>
              <a:t> Capitaliser notre savoir-faire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0913A7-2285-5EBE-F045-FECAB9D8CC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768" y="6859547"/>
            <a:ext cx="9242063" cy="6547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C4DBD87-8DCD-A43E-01FE-96C49651521D}"/>
              </a:ext>
            </a:extLst>
          </p:cNvPr>
          <p:cNvSpPr txBox="1"/>
          <p:nvPr/>
        </p:nvSpPr>
        <p:spPr>
          <a:xfrm>
            <a:off x="2194326" y="205167"/>
            <a:ext cx="9225900" cy="46021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400" b="1">
                <a:solidFill>
                  <a:srgbClr val="65B157"/>
                </a:solidFill>
                <a:latin typeface="Arial" pitchFamily="2"/>
                <a:ea typeface="+mj-ea"/>
                <a:cs typeface="Arial" pitchFamily="2"/>
              </a:rPr>
              <a:t>Le partenariat en cours en cours sur le territoire cergypontain</a:t>
            </a:r>
          </a:p>
        </p:txBody>
      </p:sp>
    </p:spTree>
    <p:extLst>
      <p:ext uri="{BB962C8B-B14F-4D97-AF65-F5344CB8AC3E}">
        <p14:creationId xmlns:p14="http://schemas.microsoft.com/office/powerpoint/2010/main" val="1957649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roquis, diagramme, Rectangle, Plan&#10;&#10;Description générée automatiquement">
            <a:extLst>
              <a:ext uri="{FF2B5EF4-FFF2-40B4-BE49-F238E27FC236}">
                <a16:creationId xmlns:a16="http://schemas.microsoft.com/office/drawing/2014/main" id="{8260DAFA-68F7-9705-805B-88B6C1BDF3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7426" y="702593"/>
            <a:ext cx="8709707" cy="653228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A14532E-B00B-D6DF-5FD0-5EEE2B7349B4}"/>
              </a:ext>
            </a:extLst>
          </p:cNvPr>
          <p:cNvSpPr txBox="1"/>
          <p:nvPr/>
        </p:nvSpPr>
        <p:spPr>
          <a:xfrm>
            <a:off x="2515684" y="229000"/>
            <a:ext cx="8675908" cy="376586"/>
          </a:xfrm>
          <a:prstGeom prst="rect">
            <a:avLst/>
          </a:prstGeom>
        </p:spPr>
        <p:txBody>
          <a:bodyPr lIns="100796" tIns="50398" rIns="100796" bIns="50398" anchor="t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/>
            </a:lvl1pPr>
            <a:lvl2pPr marL="342909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/>
            </a:lvl2pPr>
            <a:lvl3pPr marL="685817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/>
            </a:lvl3pPr>
            <a:lvl4pPr marL="1028726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4pPr>
            <a:lvl5pPr marL="1371634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1714543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6pPr>
            <a:lvl7pPr marL="2057451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7pPr>
            <a:lvl8pPr marL="2400360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8pPr>
            <a:lvl9pPr marL="2743269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9pPr>
          </a:lstStyle>
          <a:p>
            <a:r>
              <a:rPr lang="fr-FR" sz="2400" dirty="0">
                <a:solidFill>
                  <a:srgbClr val="65B157"/>
                </a:solidFill>
                <a:latin typeface="Arial" pitchFamily="2"/>
                <a:ea typeface="+mj-ea"/>
                <a:cs typeface="Arial" pitchFamily="2"/>
              </a:rPr>
              <a:t>Le partenariat : les conditions de réussite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A8142C8-665A-E2CB-799B-37BB7CEF64C5}"/>
              </a:ext>
            </a:extLst>
          </p:cNvPr>
          <p:cNvSpPr/>
          <p:nvPr/>
        </p:nvSpPr>
        <p:spPr>
          <a:xfrm>
            <a:off x="2248183" y="5004919"/>
            <a:ext cx="895603" cy="8792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4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67F835F-D732-1D2C-3FD7-EF840F323FFD}"/>
              </a:ext>
            </a:extLst>
          </p:cNvPr>
          <p:cNvSpPr/>
          <p:nvPr/>
        </p:nvSpPr>
        <p:spPr>
          <a:xfrm>
            <a:off x="8356684" y="5286004"/>
            <a:ext cx="895603" cy="8792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4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18C8365-424D-EDAE-BDAC-94AD305DE698}"/>
              </a:ext>
            </a:extLst>
          </p:cNvPr>
          <p:cNvSpPr/>
          <p:nvPr/>
        </p:nvSpPr>
        <p:spPr>
          <a:xfrm>
            <a:off x="8206011" y="1897034"/>
            <a:ext cx="895603" cy="8792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4"/>
          </a:p>
        </p:txBody>
      </p:sp>
      <p:pic>
        <p:nvPicPr>
          <p:cNvPr id="12" name="Graphique 11" descr="Brainstorming contour">
            <a:extLst>
              <a:ext uri="{FF2B5EF4-FFF2-40B4-BE49-F238E27FC236}">
                <a16:creationId xmlns:a16="http://schemas.microsoft.com/office/drawing/2014/main" id="{F332A377-6C4D-EF53-B16A-F67D2BE434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20533653">
            <a:off x="8380872" y="2004503"/>
            <a:ext cx="634933" cy="63493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D700FA9-674D-3721-FF09-33D5752F1B3D}"/>
              </a:ext>
            </a:extLst>
          </p:cNvPr>
          <p:cNvSpPr txBox="1"/>
          <p:nvPr/>
        </p:nvSpPr>
        <p:spPr>
          <a:xfrm>
            <a:off x="8812180" y="1228999"/>
            <a:ext cx="2094350" cy="100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84" b="1"/>
              <a:t>Un co-pilotage désigné à la CACP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13D19E7-6D2B-32AA-5345-7C58F7D957F2}"/>
              </a:ext>
            </a:extLst>
          </p:cNvPr>
          <p:cNvSpPr txBox="1"/>
          <p:nvPr/>
        </p:nvSpPr>
        <p:spPr>
          <a:xfrm>
            <a:off x="2916228" y="4356697"/>
            <a:ext cx="2265746" cy="1313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84" b="1" dirty="0"/>
              <a:t>Des partenaires impliqués dans les chantiers et le suivi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3F4B710-02A1-9244-46C4-7DD56973097F}"/>
              </a:ext>
            </a:extLst>
          </p:cNvPr>
          <p:cNvSpPr/>
          <p:nvPr/>
        </p:nvSpPr>
        <p:spPr>
          <a:xfrm>
            <a:off x="4936659" y="589243"/>
            <a:ext cx="895603" cy="8792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4"/>
          </a:p>
        </p:txBody>
      </p:sp>
      <p:pic>
        <p:nvPicPr>
          <p:cNvPr id="21" name="Graphique 20" descr="Engrenages avec un remplissage uni">
            <a:extLst>
              <a:ext uri="{FF2B5EF4-FFF2-40B4-BE49-F238E27FC236}">
                <a16:creationId xmlns:a16="http://schemas.microsoft.com/office/drawing/2014/main" id="{6522BF5F-AEF1-F810-942C-8BF8E048F4F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168" y="702593"/>
            <a:ext cx="652582" cy="652582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B479CEE-B127-579B-33F1-41726775E663}"/>
              </a:ext>
            </a:extLst>
          </p:cNvPr>
          <p:cNvSpPr txBox="1"/>
          <p:nvPr/>
        </p:nvSpPr>
        <p:spPr>
          <a:xfrm>
            <a:off x="8607963" y="3213339"/>
            <a:ext cx="3094044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314982" indent="-314982">
              <a:buFont typeface="Wingdings" panose="05000000000000000000" pitchFamily="2" charset="2"/>
              <a:buChar char="q"/>
            </a:pPr>
            <a:r>
              <a:rPr lang="fr-FR" sz="1543"/>
              <a:t>Le responsable archives</a:t>
            </a:r>
          </a:p>
          <a:p>
            <a:pPr marL="314982" indent="-314982">
              <a:buFont typeface="Wingdings" panose="05000000000000000000" pitchFamily="2" charset="2"/>
              <a:buChar char="q"/>
            </a:pPr>
            <a:r>
              <a:rPr lang="fr-FR" sz="1543"/>
              <a:t>Un chef de projet applicatifs</a:t>
            </a:r>
          </a:p>
        </p:txBody>
      </p:sp>
      <p:pic>
        <p:nvPicPr>
          <p:cNvPr id="24" name="Graphique 23" descr="Brainstorming contour">
            <a:extLst>
              <a:ext uri="{FF2B5EF4-FFF2-40B4-BE49-F238E27FC236}">
                <a16:creationId xmlns:a16="http://schemas.microsoft.com/office/drawing/2014/main" id="{92B823BB-C698-8F0E-A818-D101C4598A5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20533653">
            <a:off x="2436597" y="5086670"/>
            <a:ext cx="634933" cy="634933"/>
          </a:xfrm>
          <a:prstGeom prst="rect">
            <a:avLst/>
          </a:prstGeom>
        </p:spPr>
      </p:pic>
      <p:pic>
        <p:nvPicPr>
          <p:cNvPr id="10" name="Graphique 9" descr="Chronomètre 25% contour">
            <a:extLst>
              <a:ext uri="{FF2B5EF4-FFF2-40B4-BE49-F238E27FC236}">
                <a16:creationId xmlns:a16="http://schemas.microsoft.com/office/drawing/2014/main" id="{62D9C15B-4982-3BA4-DB77-E5DE600BE1C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533653">
            <a:off x="8487018" y="5408178"/>
            <a:ext cx="634933" cy="634933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2B9ED6B-898F-7DDE-32F5-2B6147AD45A1}"/>
              </a:ext>
            </a:extLst>
          </p:cNvPr>
          <p:cNvSpPr txBox="1"/>
          <p:nvPr/>
        </p:nvSpPr>
        <p:spPr>
          <a:xfrm>
            <a:off x="3759594" y="6212711"/>
            <a:ext cx="3094044" cy="80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fr-FR" sz="1543"/>
              <a:t>Un ou des référents désignés par les collectivités dans un ou plusieurs chantiers.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BFD0AB6-FA9E-86C4-6E36-4E5DA696075F}"/>
              </a:ext>
            </a:extLst>
          </p:cNvPr>
          <p:cNvSpPr txBox="1"/>
          <p:nvPr/>
        </p:nvSpPr>
        <p:spPr>
          <a:xfrm>
            <a:off x="9059946" y="4638883"/>
            <a:ext cx="2089979" cy="100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84" b="1"/>
              <a:t>Une dynamique opérationnelle à maintenir.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F51DDA5-7676-181F-2454-B7B07C4A1645}"/>
              </a:ext>
            </a:extLst>
          </p:cNvPr>
          <p:cNvSpPr txBox="1"/>
          <p:nvPr/>
        </p:nvSpPr>
        <p:spPr>
          <a:xfrm>
            <a:off x="8133159" y="6390035"/>
            <a:ext cx="2857555" cy="80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fr-FR" sz="1543"/>
              <a:t>En se fixant des délais répondant aux contraintes de chaque partenaire.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0697AE-6F42-5A8F-D20E-3C2C32B74B32}"/>
              </a:ext>
            </a:extLst>
          </p:cNvPr>
          <p:cNvSpPr txBox="1"/>
          <p:nvPr/>
        </p:nvSpPr>
        <p:spPr>
          <a:xfrm>
            <a:off x="2743734" y="1010932"/>
            <a:ext cx="2606742" cy="1517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23" b="1" spc="-11" dirty="0">
                <a:solidFill>
                  <a:srgbClr val="010202"/>
                </a:solidFill>
                <a:latin typeface="Arial" panose="020B0604020202020204" pitchFamily="34" charset="0"/>
                <a:ea typeface="Arial MT"/>
              </a:rPr>
              <a:t>Les ressources techniques </a:t>
            </a:r>
          </a:p>
          <a:p>
            <a:pPr algn="ctr"/>
            <a:endParaRPr lang="fr-FR" sz="1323" b="1" spc="-11" dirty="0">
              <a:solidFill>
                <a:srgbClr val="010202"/>
              </a:solidFill>
              <a:latin typeface="Arial" panose="020B0604020202020204" pitchFamily="34" charset="0"/>
              <a:ea typeface="Arial MT"/>
            </a:endParaRPr>
          </a:p>
          <a:p>
            <a:pPr algn="ctr"/>
            <a:r>
              <a:rPr lang="fr-FR" sz="1323" u="sng" spc="-11" dirty="0">
                <a:solidFill>
                  <a:srgbClr val="010202"/>
                </a:solidFill>
                <a:latin typeface="Arial" panose="020B0604020202020204" pitchFamily="34" charset="0"/>
                <a:ea typeface="Arial MT"/>
              </a:rPr>
              <a:t>Une boîte à outils partagée </a:t>
            </a:r>
            <a:r>
              <a:rPr lang="fr-FR" sz="1323" b="1" spc="-11" dirty="0">
                <a:solidFill>
                  <a:srgbClr val="010202"/>
                </a:solidFill>
                <a:latin typeface="Arial" panose="020B0604020202020204" pitchFamily="34" charset="0"/>
                <a:ea typeface="Arial MT"/>
              </a:rPr>
              <a:t>:</a:t>
            </a:r>
          </a:p>
          <a:p>
            <a:pPr marL="188989" indent="-188989">
              <a:buFont typeface="Wingdings" panose="05000000000000000000" pitchFamily="2" charset="2"/>
              <a:buChar char="q"/>
            </a:pPr>
            <a:r>
              <a:rPr lang="fr-FR" sz="1323" spc="-11" dirty="0">
                <a:solidFill>
                  <a:srgbClr val="010202"/>
                </a:solidFill>
                <a:latin typeface="Arial" panose="020B0604020202020204" pitchFamily="34" charset="0"/>
              </a:rPr>
              <a:t>Plateforme mutualisée reposant sur le modèle Vitam</a:t>
            </a:r>
          </a:p>
          <a:p>
            <a:pPr marL="188989" indent="-188989">
              <a:buFont typeface="Wingdings" panose="05000000000000000000" pitchFamily="2" charset="2"/>
              <a:buChar char="q"/>
            </a:pPr>
            <a:r>
              <a:rPr lang="fr-FR" sz="1323" spc="-11" dirty="0">
                <a:solidFill>
                  <a:srgbClr val="010202"/>
                </a:solidFill>
                <a:latin typeface="Arial" panose="020B0604020202020204" pitchFamily="34" charset="0"/>
              </a:rPr>
              <a:t>Plateforme collaborative pour le partenariat</a:t>
            </a:r>
            <a:endParaRPr lang="fr-FR" sz="1323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A296020-0E6D-7632-B040-501DC2E1F99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39034"/>
            <a:ext cx="6719887" cy="47609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6F8B54E-F3DC-EBD7-BEE5-CCF6BF7B48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830" y="2289583"/>
            <a:ext cx="2151398" cy="10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22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B3B70C-E228-A753-A59D-0CAAF0557DDD}"/>
              </a:ext>
            </a:extLst>
          </p:cNvPr>
          <p:cNvSpPr>
            <a:spLocks noChangeAspect="1"/>
          </p:cNvSpPr>
          <p:nvPr/>
        </p:nvSpPr>
        <p:spPr>
          <a:xfrm>
            <a:off x="5720873" y="192417"/>
            <a:ext cx="2294682" cy="1948423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3726" b="2115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diagramme, capture d’écran, conception&#10;&#10;Description générée automatiquement">
            <a:extLst>
              <a:ext uri="{FF2B5EF4-FFF2-40B4-BE49-F238E27FC236}">
                <a16:creationId xmlns:a16="http://schemas.microsoft.com/office/drawing/2014/main" id="{A6401E1A-3BB3-6696-6DC5-C47780B15A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696" y="1801389"/>
            <a:ext cx="10688320" cy="509488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14D5E7E-DD98-C425-73E5-72D3C2B39AC9}"/>
              </a:ext>
            </a:extLst>
          </p:cNvPr>
          <p:cNvSpPr txBox="1"/>
          <p:nvPr/>
        </p:nvSpPr>
        <p:spPr>
          <a:xfrm>
            <a:off x="8656918" y="2044338"/>
            <a:ext cx="22297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VITAM :  back office</a:t>
            </a:r>
          </a:p>
          <a:p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VITAM_UI : front office</a:t>
            </a:r>
          </a:p>
          <a:p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75780EC-01A9-E38E-2A3D-E548A73B80CE}"/>
              </a:ext>
            </a:extLst>
          </p:cNvPr>
          <p:cNvSpPr txBox="1"/>
          <p:nvPr/>
        </p:nvSpPr>
        <p:spPr>
          <a:xfrm>
            <a:off x="8627266" y="5810683"/>
            <a:ext cx="286640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just"/>
            <a:r>
              <a:rPr lang="fr-FR" dirty="0"/>
              <a:t>Depuis le début de l’expérimentation (2021)  :</a:t>
            </a:r>
          </a:p>
          <a:p>
            <a:pPr algn="just"/>
            <a:r>
              <a:rPr lang="fr-FR" dirty="0"/>
              <a:t>5 mises à jour dont 2 majeures (V4 à V5 à V6)</a:t>
            </a:r>
          </a:p>
          <a:p>
            <a:pPr algn="just"/>
            <a:r>
              <a:rPr lang="fr-FR" dirty="0"/>
              <a:t>V7 à venir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88396F-967E-1115-6288-082722A97B19}"/>
              </a:ext>
            </a:extLst>
          </p:cNvPr>
          <p:cNvSpPr txBox="1"/>
          <p:nvPr/>
        </p:nvSpPr>
        <p:spPr>
          <a:xfrm>
            <a:off x="8500507" y="4519125"/>
            <a:ext cx="286640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Gestion fine des accès et des droits au sein de chaque organisation et par administrateur (adm CACP ne gère pas les autres communes)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BC288C3-2D5D-1D74-62CA-B5B1E493E8EF}"/>
              </a:ext>
            </a:extLst>
          </p:cNvPr>
          <p:cNvSpPr txBox="1"/>
          <p:nvPr/>
        </p:nvSpPr>
        <p:spPr>
          <a:xfrm>
            <a:off x="839696" y="3249477"/>
            <a:ext cx="286640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Le </a:t>
            </a:r>
            <a:r>
              <a:rPr lang="fr-FR" b="1" dirty="0"/>
              <a:t>POC</a:t>
            </a:r>
            <a:r>
              <a:rPr lang="fr-FR" dirty="0"/>
              <a:t>,  6 organisations créées en novembre 2022.</a:t>
            </a:r>
          </a:p>
          <a:p>
            <a:endParaRPr lang="fr-FR" dirty="0"/>
          </a:p>
          <a:p>
            <a:r>
              <a:rPr lang="fr-FR" dirty="0"/>
              <a:t>12 en 2024 (1 par partenaire) pour l’atelier prototypage.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14856F2-DE69-DC09-3AF3-FE1394CDED54}"/>
              </a:ext>
            </a:extLst>
          </p:cNvPr>
          <p:cNvSpPr txBox="1"/>
          <p:nvPr/>
        </p:nvSpPr>
        <p:spPr>
          <a:xfrm>
            <a:off x="924561" y="1811025"/>
            <a:ext cx="353877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Le </a:t>
            </a:r>
            <a:r>
              <a:rPr lang="fr-FR" b="1" dirty="0"/>
              <a:t>POC </a:t>
            </a:r>
            <a:r>
              <a:rPr lang="fr-FR" dirty="0"/>
              <a:t> (phase expérimentale)  :</a:t>
            </a:r>
          </a:p>
          <a:p>
            <a:r>
              <a:rPr lang="fr-FR" b="1" dirty="0"/>
              <a:t>Aujourd’hui</a:t>
            </a:r>
            <a:r>
              <a:rPr lang="fr-FR" dirty="0"/>
              <a:t> : 6 serveurs </a:t>
            </a:r>
          </a:p>
          <a:p>
            <a:r>
              <a:rPr lang="fr-FR" dirty="0"/>
              <a:t>(1 déploiement, 3 Vitam et 2 Vitam UI)</a:t>
            </a:r>
          </a:p>
          <a:p>
            <a:endParaRPr lang="fr-FR" dirty="0"/>
          </a:p>
          <a:p>
            <a:r>
              <a:rPr lang="fr-FR" b="1" dirty="0"/>
              <a:t>Prévisionnel</a:t>
            </a:r>
            <a:r>
              <a:rPr lang="fr-FR" dirty="0"/>
              <a:t> : 19 serveurs </a:t>
            </a:r>
          </a:p>
          <a:p>
            <a:r>
              <a:rPr lang="fr-FR" dirty="0"/>
              <a:t>(1 déploiement, 15 Vitam et 2-3 Vitam UI)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2EF7D3D-2C31-9A48-A304-71943879EDB8}"/>
              </a:ext>
            </a:extLst>
          </p:cNvPr>
          <p:cNvSpPr txBox="1"/>
          <p:nvPr/>
        </p:nvSpPr>
        <p:spPr>
          <a:xfrm>
            <a:off x="8550581" y="3222756"/>
            <a:ext cx="286640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Cloisonnement logique des données par un système de coffres </a:t>
            </a:r>
          </a:p>
          <a:p>
            <a:endParaRPr lang="fr-FR" dirty="0"/>
          </a:p>
          <a:p>
            <a:r>
              <a:rPr lang="fr-FR" dirty="0"/>
              <a:t>Même support physique mais Vitam cloisonne et sépare les données.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68C2419-DE52-3DB1-5042-B9BAC1C8AD89}"/>
              </a:ext>
            </a:extLst>
          </p:cNvPr>
          <p:cNvSpPr txBox="1"/>
          <p:nvPr/>
        </p:nvSpPr>
        <p:spPr>
          <a:xfrm>
            <a:off x="958093" y="5953706"/>
            <a:ext cx="244240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A chaque action, un enregistrement … les journaux de preuve sont accessibles et téléchargeables.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0724775-7D86-DAA8-0249-04D3A836CEC6}"/>
              </a:ext>
            </a:extLst>
          </p:cNvPr>
          <p:cNvSpPr txBox="1"/>
          <p:nvPr/>
        </p:nvSpPr>
        <p:spPr>
          <a:xfrm>
            <a:off x="839696" y="4430095"/>
            <a:ext cx="286640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b="1" dirty="0"/>
              <a:t>Les usages actuels </a:t>
            </a:r>
            <a:r>
              <a:rPr lang="fr-FR" dirty="0"/>
              <a:t>: versements manuels, plan de classement, règles de gestion (cycle de vie), élimination, droits utilisateurs, connecteurs avec </a:t>
            </a:r>
            <a:r>
              <a:rPr lang="fr-FR" dirty="0" err="1"/>
              <a:t>pastell</a:t>
            </a:r>
            <a:endParaRPr lang="fr-FR" dirty="0"/>
          </a:p>
          <a:p>
            <a:r>
              <a:rPr lang="fr-FR" b="1" dirty="0"/>
              <a:t>Les usages à venir </a:t>
            </a:r>
            <a:r>
              <a:rPr lang="fr-FR" dirty="0"/>
              <a:t>: Profil d’archivage.</a:t>
            </a:r>
          </a:p>
        </p:txBody>
      </p:sp>
      <p:pic>
        <p:nvPicPr>
          <p:cNvPr id="15" name="Image 1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B84AD4B5-6A80-78BA-C491-91B7B8AA22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6099" y="452654"/>
            <a:ext cx="1944710" cy="84294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92B9086-64A8-9C67-B283-A2941A163DCB}"/>
              </a:ext>
            </a:extLst>
          </p:cNvPr>
          <p:cNvSpPr txBox="1"/>
          <p:nvPr/>
        </p:nvSpPr>
        <p:spPr>
          <a:xfrm>
            <a:off x="4834935" y="6444242"/>
            <a:ext cx="2278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7030A0"/>
                </a:solidFill>
              </a:rPr>
              <a:t>Convention de partenariat CACP-Programme VITAM (2021)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C0B3A73-8246-099D-CEC9-2F9EC5A8C88E}"/>
              </a:ext>
            </a:extLst>
          </p:cNvPr>
          <p:cNvSpPr txBox="1"/>
          <p:nvPr/>
        </p:nvSpPr>
        <p:spPr>
          <a:xfrm>
            <a:off x="4533399" y="1386903"/>
            <a:ext cx="3041836" cy="972611"/>
          </a:xfrm>
          <a:prstGeom prst="rect">
            <a:avLst/>
          </a:prstGeom>
        </p:spPr>
        <p:txBody>
          <a:bodyPr lIns="100796" tIns="50398" rIns="100796" bIns="50398" anchor="t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/>
            </a:lvl1pPr>
            <a:lvl2pPr marL="342909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/>
            </a:lvl2pPr>
            <a:lvl3pPr marL="685817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/>
            </a:lvl3pPr>
            <a:lvl4pPr marL="1028726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4pPr>
            <a:lvl5pPr marL="1371634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1714543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6pPr>
            <a:lvl7pPr marL="2057451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7pPr>
            <a:lvl8pPr marL="2400360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8pPr>
            <a:lvl9pPr marL="2743269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9pPr>
          </a:lstStyle>
          <a:p>
            <a:r>
              <a:rPr lang="fr-FR" sz="2400" dirty="0">
                <a:solidFill>
                  <a:srgbClr val="65B157"/>
                </a:solidFill>
                <a:latin typeface="Arial" pitchFamily="2"/>
                <a:ea typeface="+mj-ea"/>
                <a:cs typeface="Arial" pitchFamily="2"/>
              </a:rPr>
              <a:t>Le partenariat </a:t>
            </a:r>
          </a:p>
          <a:p>
            <a:r>
              <a:rPr lang="fr-FR" sz="2400" dirty="0">
                <a:solidFill>
                  <a:srgbClr val="65B157"/>
                </a:solidFill>
                <a:latin typeface="Arial" pitchFamily="2"/>
                <a:ea typeface="+mj-ea"/>
                <a:cs typeface="Arial" pitchFamily="2"/>
              </a:rPr>
              <a:t>Un POC* mutualisé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1267516-345E-11AA-2B69-548681469B3E}"/>
              </a:ext>
            </a:extLst>
          </p:cNvPr>
          <p:cNvSpPr txBox="1"/>
          <p:nvPr/>
        </p:nvSpPr>
        <p:spPr>
          <a:xfrm>
            <a:off x="117452" y="7236363"/>
            <a:ext cx="6090308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82" i="1" dirty="0"/>
              <a:t>* Proof of concept (POC) : plateforme de test ouverte aux partenaires pour expérimenter le SAE.</a:t>
            </a:r>
          </a:p>
        </p:txBody>
      </p:sp>
    </p:spTree>
    <p:extLst>
      <p:ext uri="{BB962C8B-B14F-4D97-AF65-F5344CB8AC3E}">
        <p14:creationId xmlns:p14="http://schemas.microsoft.com/office/powerpoint/2010/main" val="3693404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DAF296C-DE86-E3A1-44CA-B79975A41F74}"/>
              </a:ext>
            </a:extLst>
          </p:cNvPr>
          <p:cNvSpPr txBox="1"/>
          <p:nvPr/>
        </p:nvSpPr>
        <p:spPr>
          <a:xfrm>
            <a:off x="4016738" y="617724"/>
            <a:ext cx="5630303" cy="468188"/>
          </a:xfrm>
          <a:prstGeom prst="rect">
            <a:avLst/>
          </a:prstGeom>
        </p:spPr>
        <p:txBody>
          <a:bodyPr lIns="100796" tIns="50398" rIns="100796" bIns="50398" anchor="t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342909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/>
            </a:lvl2pPr>
            <a:lvl3pPr marL="685817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/>
            </a:lvl3pPr>
            <a:lvl4pPr marL="1028726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4pPr>
            <a:lvl5pPr marL="1371634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1714543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6pPr>
            <a:lvl7pPr marL="2057451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7pPr>
            <a:lvl8pPr marL="2400360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8pPr>
            <a:lvl9pPr marL="2743269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9pPr>
          </a:lstStyle>
          <a:p>
            <a:r>
              <a:rPr lang="fr-FR">
                <a:solidFill>
                  <a:srgbClr val="65B157"/>
                </a:solidFill>
                <a:latin typeface="Arial" pitchFamily="2"/>
                <a:ea typeface="+mj-ea"/>
                <a:cs typeface="Arial" pitchFamily="2"/>
              </a:rPr>
              <a:t>La</a:t>
            </a:r>
            <a:r>
              <a:rPr lang="fr-FR" sz="2646">
                <a:latin typeface="Bodoni MT Black" panose="02070A03080606020203" pitchFamily="18" charset="0"/>
              </a:rPr>
              <a:t> </a:t>
            </a:r>
            <a:r>
              <a:rPr lang="fr-FR">
                <a:solidFill>
                  <a:srgbClr val="65B157"/>
                </a:solidFill>
                <a:latin typeface="Arial" pitchFamily="2"/>
                <a:ea typeface="+mj-ea"/>
                <a:cs typeface="Arial" pitchFamily="2"/>
              </a:rPr>
              <a:t>gouvernance du partenariat</a:t>
            </a:r>
          </a:p>
        </p:txBody>
      </p:sp>
      <p:pic>
        <p:nvPicPr>
          <p:cNvPr id="6" name="Image 5" descr="Une image contenant texte, capture d’écran, Police, logo&#10;&#10;Description générée automatiquement">
            <a:extLst>
              <a:ext uri="{FF2B5EF4-FFF2-40B4-BE49-F238E27FC236}">
                <a16:creationId xmlns:a16="http://schemas.microsoft.com/office/drawing/2014/main" id="{8491F84F-C4D7-F281-77C8-3B9CF4D58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4" t="20337" r="7070" b="12862"/>
          <a:stretch/>
        </p:blipFill>
        <p:spPr>
          <a:xfrm>
            <a:off x="1911149" y="1223994"/>
            <a:ext cx="9592141" cy="567744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228908A-11DB-57B3-7830-1BCE7C2AF935}"/>
              </a:ext>
            </a:extLst>
          </p:cNvPr>
          <p:cNvSpPr txBox="1"/>
          <p:nvPr/>
        </p:nvSpPr>
        <p:spPr>
          <a:xfrm>
            <a:off x="2166489" y="1968347"/>
            <a:ext cx="3989255" cy="3926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1986" indent="-251986">
              <a:lnSpc>
                <a:spcPts val="1499"/>
              </a:lnSpc>
              <a:buFont typeface="Courier New" panose="02070309020205020404" pitchFamily="49" charset="0"/>
              <a:buChar char="o"/>
              <a:tabLst>
                <a:tab pos="1176634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Composition</a:t>
            </a:r>
            <a:r>
              <a:rPr lang="fr-FR" sz="1213" spc="-11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: </a:t>
            </a:r>
            <a:endParaRPr lang="fr-FR" sz="1213">
              <a:latin typeface="Arial MT"/>
              <a:ea typeface="Arial MT"/>
              <a:cs typeface="Arial MT"/>
            </a:endParaRPr>
          </a:p>
          <a:p>
            <a:pPr marL="755957" lvl="1" indent="-251986">
              <a:lnSpc>
                <a:spcPts val="1499"/>
              </a:lnSpc>
              <a:buClr>
                <a:srgbClr val="010202"/>
              </a:buClr>
              <a:buSzPts val="1200"/>
              <a:buFont typeface="Wingdings" panose="05000000000000000000" pitchFamily="2" charset="2"/>
              <a:buChar char=""/>
              <a:tabLst>
                <a:tab pos="1176634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DGS ou son représentant pour chacun des partenaires ;</a:t>
            </a:r>
            <a:endParaRPr lang="fr-FR" sz="1213"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755957" lvl="1" indent="-251986">
              <a:lnSpc>
                <a:spcPts val="1499"/>
              </a:lnSpc>
              <a:buClr>
                <a:srgbClr val="010202"/>
              </a:buClr>
              <a:buSzPts val="1200"/>
              <a:buFont typeface="Wingdings" panose="05000000000000000000" pitchFamily="2" charset="2"/>
              <a:buChar char=""/>
              <a:tabLst>
                <a:tab pos="1176634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DSI ou son représentant pour les partenaires hors service commun des systèmes d’information (SCSI) de la CACP ; </a:t>
            </a:r>
            <a:endParaRPr lang="fr-FR" sz="1213"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755957" lvl="1" indent="-251986">
              <a:lnSpc>
                <a:spcPts val="1499"/>
              </a:lnSpc>
              <a:buClr>
                <a:srgbClr val="010202"/>
              </a:buClr>
              <a:buSzPts val="1200"/>
              <a:buFont typeface="Wingdings" panose="05000000000000000000" pitchFamily="2" charset="2"/>
              <a:buChar char=""/>
              <a:tabLst>
                <a:tab pos="1176634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Pilotes du projet SAE de la CACP.</a:t>
            </a:r>
            <a:endParaRPr lang="fr-FR" sz="1213"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1679905" indent="-252686">
              <a:lnSpc>
                <a:spcPts val="1499"/>
              </a:lnSpc>
              <a:tabLst>
                <a:tab pos="1176634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 </a:t>
            </a:r>
            <a:endParaRPr lang="fr-FR" sz="1213">
              <a:latin typeface="Arial MT"/>
              <a:ea typeface="Arial MT"/>
              <a:cs typeface="Arial MT"/>
            </a:endParaRPr>
          </a:p>
          <a:p>
            <a:pPr marL="251986" indent="-251986">
              <a:lnSpc>
                <a:spcPts val="1532"/>
              </a:lnSpc>
              <a:buFont typeface="Courier New" panose="02070309020205020404" pitchFamily="49" charset="0"/>
              <a:buChar char="o"/>
              <a:tabLst>
                <a:tab pos="1176634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Fréquence</a:t>
            </a:r>
            <a:r>
              <a:rPr lang="fr-FR" sz="1213" spc="-17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:</a:t>
            </a:r>
            <a:r>
              <a:rPr lang="fr-FR" sz="1213" spc="-17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à minimum une fois par an ou selon les difficultés rencontrées.</a:t>
            </a:r>
            <a:endParaRPr lang="fr-FR" sz="1213">
              <a:latin typeface="Arial MT"/>
              <a:ea typeface="Arial MT"/>
              <a:cs typeface="Arial MT"/>
            </a:endParaRPr>
          </a:p>
          <a:p>
            <a:pPr marL="1175934" indent="-252686">
              <a:lnSpc>
                <a:spcPts val="1532"/>
              </a:lnSpc>
              <a:tabLst>
                <a:tab pos="1176634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 </a:t>
            </a:r>
            <a:endParaRPr lang="fr-FR" sz="1213">
              <a:latin typeface="Arial MT"/>
              <a:ea typeface="Arial MT"/>
              <a:cs typeface="Arial MT"/>
            </a:endParaRPr>
          </a:p>
          <a:p>
            <a:pPr marL="251986" indent="-251986">
              <a:lnSpc>
                <a:spcPts val="1532"/>
              </a:lnSpc>
              <a:buFont typeface="Courier New" panose="02070309020205020404" pitchFamily="49" charset="0"/>
              <a:buChar char="o"/>
              <a:tabLst>
                <a:tab pos="1176634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Missions :  </a:t>
            </a:r>
            <a:endParaRPr lang="fr-FR" sz="1213">
              <a:latin typeface="Arial MT"/>
              <a:ea typeface="Arial MT"/>
              <a:cs typeface="Arial MT"/>
            </a:endParaRPr>
          </a:p>
          <a:p>
            <a:pPr marL="755957" lvl="1" indent="-251986">
              <a:lnSpc>
                <a:spcPts val="1532"/>
              </a:lnSpc>
              <a:buClr>
                <a:srgbClr val="010202"/>
              </a:buClr>
              <a:buSzPts val="1200"/>
              <a:buFont typeface="Wingdings" panose="05000000000000000000" pitchFamily="2" charset="2"/>
              <a:buChar char=""/>
              <a:tabLst>
                <a:tab pos="1176634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Suivre l’état d’avancement des chantiers ;</a:t>
            </a:r>
            <a:endParaRPr lang="fr-FR" sz="1213"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755957" lvl="1" indent="-251986">
              <a:lnSpc>
                <a:spcPts val="1499"/>
              </a:lnSpc>
              <a:buClr>
                <a:srgbClr val="010202"/>
              </a:buClr>
              <a:buSzPts val="1200"/>
              <a:buFont typeface="Wingdings" panose="05000000000000000000" pitchFamily="2" charset="2"/>
              <a:buChar char=""/>
              <a:tabLst>
                <a:tab pos="1176634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Afficher les objectifs atteints ou révisés ;</a:t>
            </a:r>
            <a:endParaRPr lang="fr-FR" sz="1213"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755957" lvl="1" indent="-251986">
              <a:lnSpc>
                <a:spcPts val="1499"/>
              </a:lnSpc>
              <a:buClr>
                <a:srgbClr val="010202"/>
              </a:buClr>
              <a:buSzPts val="1200"/>
              <a:buFont typeface="Wingdings" panose="05000000000000000000" pitchFamily="2" charset="2"/>
              <a:buChar char=""/>
              <a:tabLst>
                <a:tab pos="1176634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Etablir le bilan des ressources mobilisées ;</a:t>
            </a:r>
            <a:endParaRPr lang="fr-FR" sz="1213"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755957" lvl="1" indent="-251986">
              <a:lnSpc>
                <a:spcPts val="1499"/>
              </a:lnSpc>
              <a:buClr>
                <a:srgbClr val="010202"/>
              </a:buClr>
              <a:buSzPts val="1200"/>
              <a:buFont typeface="Wingdings" panose="05000000000000000000" pitchFamily="2" charset="2"/>
              <a:buChar char=""/>
              <a:tabLst>
                <a:tab pos="1176634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Approuver ou réfuter les propositions d’adaptation du programme au regard des moyens alloués ;</a:t>
            </a:r>
            <a:endParaRPr lang="fr-FR" sz="1213"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755957" lvl="1" indent="-251986">
              <a:lnSpc>
                <a:spcPts val="1499"/>
              </a:lnSpc>
              <a:buClr>
                <a:srgbClr val="010202"/>
              </a:buClr>
              <a:buSzPts val="1200"/>
              <a:buFont typeface="Wingdings" panose="05000000000000000000" pitchFamily="2" charset="2"/>
              <a:buChar char=""/>
              <a:tabLst>
                <a:tab pos="1176634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Mettre en évidence les opportunités d’évolution.</a:t>
            </a:r>
            <a:endParaRPr lang="fr-FR" sz="1213"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97726B9-9DBB-92FB-DB7C-DD01BFA322EA}"/>
              </a:ext>
            </a:extLst>
          </p:cNvPr>
          <p:cNvSpPr txBox="1"/>
          <p:nvPr/>
        </p:nvSpPr>
        <p:spPr>
          <a:xfrm>
            <a:off x="7284032" y="1776715"/>
            <a:ext cx="3713077" cy="4305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1986" indent="-251986">
              <a:spcBef>
                <a:spcPts val="6"/>
              </a:spcBef>
              <a:buFont typeface="Courier New" panose="02070309020205020404" pitchFamily="49" charset="0"/>
              <a:buChar char="o"/>
              <a:tabLst>
                <a:tab pos="1176634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Composition</a:t>
            </a:r>
            <a:r>
              <a:rPr lang="fr-FR" sz="1213" spc="-39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:</a:t>
            </a:r>
            <a:endParaRPr lang="fr-FR" sz="1213">
              <a:latin typeface="Arial MT"/>
              <a:ea typeface="Arial MT"/>
              <a:cs typeface="Arial MT"/>
            </a:endParaRPr>
          </a:p>
          <a:p>
            <a:pPr marL="755957" lvl="1" indent="-251986">
              <a:lnSpc>
                <a:spcPts val="1466"/>
              </a:lnSpc>
              <a:buClr>
                <a:srgbClr val="010202"/>
              </a:buClr>
              <a:buSzPts val="1200"/>
              <a:buFont typeface="Wingdings" panose="05000000000000000000" pitchFamily="2" charset="2"/>
              <a:buChar char=""/>
              <a:tabLst>
                <a:tab pos="1679905" algn="l"/>
                <a:tab pos="1680605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Responsable ou référent</a:t>
            </a:r>
            <a:r>
              <a:rPr lang="fr-FR" sz="1213" spc="-17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du</a:t>
            </a:r>
            <a:r>
              <a:rPr lang="fr-FR" sz="1213" spc="-28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service/secteur</a:t>
            </a:r>
            <a:r>
              <a:rPr lang="fr-FR" sz="1213" spc="-28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archives et/ou des affaires générales de chacun des partenaires ;</a:t>
            </a:r>
            <a:endParaRPr lang="fr-FR" sz="1213"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755957" lvl="1" indent="-251986">
              <a:lnSpc>
                <a:spcPts val="1466"/>
              </a:lnSpc>
              <a:buClr>
                <a:srgbClr val="010202"/>
              </a:buClr>
              <a:buSzPts val="1200"/>
              <a:buFont typeface="Wingdings" panose="05000000000000000000" pitchFamily="2" charset="2"/>
              <a:buChar char=""/>
              <a:tabLst>
                <a:tab pos="1679905" algn="l"/>
                <a:tab pos="1680605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Responsable ou référent</a:t>
            </a:r>
            <a:r>
              <a:rPr lang="fr-FR" sz="1213" spc="-28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du</a:t>
            </a:r>
            <a:r>
              <a:rPr lang="fr-FR" sz="1213" spc="-28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système</a:t>
            </a:r>
            <a:r>
              <a:rPr lang="fr-FR" sz="1213" spc="-22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d’information pour les partenaires hors SCSI ;</a:t>
            </a:r>
            <a:endParaRPr lang="fr-FR" sz="1213"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755957" lvl="1" indent="-251986">
              <a:lnSpc>
                <a:spcPts val="1499"/>
              </a:lnSpc>
              <a:buClr>
                <a:srgbClr val="010202"/>
              </a:buClr>
              <a:buSzPts val="1200"/>
              <a:buFont typeface="Wingdings" panose="05000000000000000000" pitchFamily="2" charset="2"/>
              <a:buChar char=""/>
              <a:tabLst>
                <a:tab pos="1176634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Pilotes du projet SAE de la CACP. </a:t>
            </a:r>
            <a:endParaRPr lang="fr-FR" sz="1213"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1679905" indent="-252686">
              <a:lnSpc>
                <a:spcPts val="1499"/>
              </a:lnSpc>
              <a:tabLst>
                <a:tab pos="1176634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 </a:t>
            </a:r>
            <a:endParaRPr lang="fr-FR" sz="1213">
              <a:latin typeface="Arial MT"/>
              <a:ea typeface="Arial MT"/>
              <a:cs typeface="Arial MT"/>
            </a:endParaRPr>
          </a:p>
          <a:p>
            <a:pPr marL="251986" indent="-251986">
              <a:lnSpc>
                <a:spcPts val="1499"/>
              </a:lnSpc>
              <a:buFont typeface="Courier New" panose="02070309020205020404" pitchFamily="49" charset="0"/>
              <a:buChar char="o"/>
              <a:tabLst>
                <a:tab pos="1176634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Fréquence</a:t>
            </a:r>
            <a:r>
              <a:rPr lang="fr-FR" sz="1213" spc="-17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:</a:t>
            </a:r>
            <a:r>
              <a:rPr lang="fr-FR" sz="1213" spc="-22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au moins trois fois par an</a:t>
            </a:r>
          </a:p>
          <a:p>
            <a:pPr marL="251986" indent="-251986">
              <a:lnSpc>
                <a:spcPts val="1499"/>
              </a:lnSpc>
              <a:buFont typeface="Courier New" panose="02070309020205020404" pitchFamily="49" charset="0"/>
              <a:buChar char="o"/>
              <a:tabLst>
                <a:tab pos="1176634" algn="l"/>
              </a:tabLst>
            </a:pPr>
            <a:endParaRPr lang="fr-FR" sz="1213">
              <a:latin typeface="Arial MT"/>
              <a:ea typeface="Arial MT"/>
              <a:cs typeface="Arial MT"/>
            </a:endParaRPr>
          </a:p>
          <a:p>
            <a:pPr marL="251986" indent="-251986">
              <a:lnSpc>
                <a:spcPts val="1499"/>
              </a:lnSpc>
              <a:buFont typeface="Courier New" panose="02070309020205020404" pitchFamily="49" charset="0"/>
              <a:buChar char="o"/>
              <a:tabLst>
                <a:tab pos="1176634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 Missions</a:t>
            </a:r>
            <a:r>
              <a:rPr lang="fr-FR" sz="1213" spc="-17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Arial MT"/>
                <a:cs typeface="Arial MT"/>
              </a:rPr>
              <a:t>:</a:t>
            </a:r>
            <a:endParaRPr lang="fr-FR" sz="1213">
              <a:latin typeface="Arial MT"/>
              <a:ea typeface="Arial MT"/>
              <a:cs typeface="Arial MT"/>
            </a:endParaRPr>
          </a:p>
          <a:p>
            <a:pPr marL="755957" lvl="1" indent="-251986">
              <a:lnSpc>
                <a:spcPts val="1466"/>
              </a:lnSpc>
              <a:buClr>
                <a:srgbClr val="010202"/>
              </a:buClr>
              <a:buSzPts val="1200"/>
              <a:buFont typeface="Wingdings" panose="05000000000000000000" pitchFamily="2" charset="2"/>
              <a:buChar char=""/>
              <a:tabLst>
                <a:tab pos="1679905" algn="l"/>
                <a:tab pos="1680605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Se maintenir mutuellement des avancées du projet sur toutes ces facettes ;</a:t>
            </a:r>
            <a:endParaRPr lang="fr-FR" sz="1213"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755957" lvl="1" indent="-251986">
              <a:lnSpc>
                <a:spcPts val="1466"/>
              </a:lnSpc>
              <a:buClr>
                <a:srgbClr val="010202"/>
              </a:buClr>
              <a:buSzPts val="1200"/>
              <a:buFont typeface="Wingdings" panose="05000000000000000000" pitchFamily="2" charset="2"/>
              <a:buChar char=""/>
              <a:tabLst>
                <a:tab pos="1679905" algn="l"/>
                <a:tab pos="1680605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Partager et appréhender les difficultés ;</a:t>
            </a:r>
            <a:endParaRPr lang="fr-FR" sz="1213"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755957" lvl="1" indent="-251986">
              <a:lnSpc>
                <a:spcPts val="1466"/>
              </a:lnSpc>
              <a:buClr>
                <a:srgbClr val="010202"/>
              </a:buClr>
              <a:buSzPts val="1200"/>
              <a:buFont typeface="Wingdings" panose="05000000000000000000" pitchFamily="2" charset="2"/>
              <a:buChar char=""/>
              <a:tabLst>
                <a:tab pos="1679905" algn="l"/>
                <a:tab pos="1680605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Valider</a:t>
            </a:r>
            <a:r>
              <a:rPr lang="fr-FR" sz="1213" spc="-44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les</a:t>
            </a:r>
            <a:r>
              <a:rPr lang="fr-FR" sz="1213" spc="-55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étapes</a:t>
            </a:r>
            <a:r>
              <a:rPr lang="fr-FR" sz="1213" spc="-55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intermédiaires ;</a:t>
            </a:r>
            <a:endParaRPr lang="fr-FR" sz="1213"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755957" lvl="1" indent="-251986">
              <a:lnSpc>
                <a:spcPts val="1466"/>
              </a:lnSpc>
              <a:buClr>
                <a:srgbClr val="010202"/>
              </a:buClr>
              <a:buSzPts val="1200"/>
              <a:buFont typeface="Wingdings" panose="05000000000000000000" pitchFamily="2" charset="2"/>
              <a:buChar char=""/>
              <a:tabLst>
                <a:tab pos="1679905" algn="l"/>
                <a:tab pos="1680605" algn="l"/>
              </a:tabLst>
            </a:pPr>
            <a:r>
              <a:rPr lang="fr-FR" sz="1213">
                <a:solidFill>
                  <a:srgbClr val="010202"/>
                </a:solidFill>
                <a:latin typeface="Arial" panose="020B0604020202020204" pitchFamily="34" charset="0"/>
                <a:ea typeface="Wingdings" panose="05000000000000000000" pitchFamily="2" charset="2"/>
                <a:cs typeface="Wingdings" panose="05000000000000000000" pitchFamily="2" charset="2"/>
              </a:rPr>
              <a:t>Préparer le comité de pilotage et notamment les propositions d’adaptation du programme. </a:t>
            </a:r>
            <a:endParaRPr lang="fr-FR" sz="1213">
              <a:latin typeface="Arial MT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1679905" indent="-252686">
              <a:lnSpc>
                <a:spcPts val="1466"/>
              </a:lnSpc>
              <a:tabLst>
                <a:tab pos="1679905" algn="l"/>
                <a:tab pos="1680605" algn="l"/>
              </a:tabLst>
            </a:pPr>
            <a:r>
              <a:rPr lang="fr-FR" sz="1213">
                <a:latin typeface="Arial" panose="020B0604020202020204" pitchFamily="34" charset="0"/>
                <a:ea typeface="Arial MT"/>
                <a:cs typeface="Arial MT"/>
              </a:rPr>
              <a:t> 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B2E78DD-8FEF-C228-C33E-FD1141751B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768" y="6859547"/>
            <a:ext cx="9242063" cy="654788"/>
          </a:xfrm>
          <a:prstGeom prst="rect">
            <a:avLst/>
          </a:prstGeom>
        </p:spPr>
      </p:pic>
      <p:pic>
        <p:nvPicPr>
          <p:cNvPr id="2" name="Image 1" descr="Une image contenant texte, drapeau, symbole, Police&#10;&#10;Description générée automatiquement">
            <a:extLst>
              <a:ext uri="{FF2B5EF4-FFF2-40B4-BE49-F238E27FC236}">
                <a16:creationId xmlns:a16="http://schemas.microsoft.com/office/drawing/2014/main" id="{1F3F02C8-BF92-7070-6871-3333B95AD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61252"/>
            <a:ext cx="886731" cy="89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73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dessin humoristique, conception&#10;&#10;Description générée automatiquement">
            <a:extLst>
              <a:ext uri="{FF2B5EF4-FFF2-40B4-BE49-F238E27FC236}">
                <a16:creationId xmlns:a16="http://schemas.microsoft.com/office/drawing/2014/main" id="{C49120F7-DF48-31D1-E223-DAB3BF1778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8" r="778"/>
          <a:stretch/>
        </p:blipFill>
        <p:spPr>
          <a:xfrm>
            <a:off x="925532" y="1119952"/>
            <a:ext cx="10752689" cy="58731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87B1745-8E26-DAC5-6702-74A81B5FB2C8}"/>
              </a:ext>
            </a:extLst>
          </p:cNvPr>
          <p:cNvSpPr txBox="1"/>
          <p:nvPr/>
        </p:nvSpPr>
        <p:spPr>
          <a:xfrm>
            <a:off x="1556777" y="1556381"/>
            <a:ext cx="1934463" cy="37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764" b="1" spc="-11">
                <a:solidFill>
                  <a:srgbClr val="010202"/>
                </a:solidFill>
                <a:effectLst/>
                <a:latin typeface="Berlin Sans FB Demi" panose="020E0802020502020306" pitchFamily="34" charset="0"/>
                <a:ea typeface="Arial MT"/>
              </a:rPr>
              <a:t>Acculturation</a:t>
            </a:r>
            <a:endParaRPr lang="fr-FR" sz="1323" b="1">
              <a:latin typeface="Berlin Sans FB Demi" panose="020E0802020502020306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5D44CE1-F338-4A78-5E34-500EB28D0F25}"/>
              </a:ext>
            </a:extLst>
          </p:cNvPr>
          <p:cNvSpPr txBox="1"/>
          <p:nvPr/>
        </p:nvSpPr>
        <p:spPr>
          <a:xfrm>
            <a:off x="3848659" y="5274777"/>
            <a:ext cx="1934463" cy="37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764" b="1" spc="-11">
                <a:solidFill>
                  <a:srgbClr val="010202"/>
                </a:solidFill>
                <a:effectLst/>
                <a:latin typeface="Berlin Sans FB Demi" panose="020E0802020502020306" pitchFamily="34" charset="0"/>
                <a:ea typeface="Arial MT"/>
              </a:rPr>
              <a:t>Catalogage</a:t>
            </a:r>
            <a:endParaRPr lang="fr-FR" sz="1323" b="1">
              <a:latin typeface="Berlin Sans FB Demi" panose="020E0802020502020306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888A6C0-7646-C573-FF93-B0FBCC36D226}"/>
              </a:ext>
            </a:extLst>
          </p:cNvPr>
          <p:cNvSpPr txBox="1"/>
          <p:nvPr/>
        </p:nvSpPr>
        <p:spPr>
          <a:xfrm>
            <a:off x="6009036" y="1588924"/>
            <a:ext cx="1934463" cy="37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764" b="1" spc="-11">
                <a:solidFill>
                  <a:srgbClr val="010202"/>
                </a:solidFill>
                <a:effectLst/>
                <a:latin typeface="Berlin Sans FB Demi" panose="020E0802020502020306" pitchFamily="34" charset="0"/>
                <a:ea typeface="Arial MT"/>
              </a:rPr>
              <a:t>Prototypage</a:t>
            </a:r>
            <a:endParaRPr lang="fr-FR" sz="1323" b="1">
              <a:latin typeface="Berlin Sans FB Demi" panose="020E0802020502020306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14325E-0D16-8DEB-9F2B-7D3B6911C862}"/>
              </a:ext>
            </a:extLst>
          </p:cNvPr>
          <p:cNvSpPr txBox="1"/>
          <p:nvPr/>
        </p:nvSpPr>
        <p:spPr>
          <a:xfrm>
            <a:off x="8287836" y="5274777"/>
            <a:ext cx="1934463" cy="37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764" b="1" spc="-11">
                <a:solidFill>
                  <a:srgbClr val="010202"/>
                </a:solidFill>
                <a:effectLst/>
                <a:latin typeface="Berlin Sans FB Demi" panose="020E0802020502020306" pitchFamily="34" charset="0"/>
                <a:ea typeface="Arial MT"/>
              </a:rPr>
              <a:t>Administration</a:t>
            </a:r>
            <a:endParaRPr lang="fr-FR" sz="1323" b="1">
              <a:latin typeface="Berlin Sans FB Demi" panose="020E0802020502020306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8E7FCEC-6AFD-2EC7-F24E-D84DAB8CDCFB}"/>
              </a:ext>
            </a:extLst>
          </p:cNvPr>
          <p:cNvSpPr txBox="1"/>
          <p:nvPr/>
        </p:nvSpPr>
        <p:spPr>
          <a:xfrm>
            <a:off x="4161117" y="344838"/>
            <a:ext cx="5630303" cy="468188"/>
          </a:xfrm>
          <a:prstGeom prst="rect">
            <a:avLst/>
          </a:prstGeom>
        </p:spPr>
        <p:txBody>
          <a:bodyPr lIns="100796" tIns="50398" rIns="100796" bIns="50398" anchor="t"/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>
                <a:solidFill>
                  <a:srgbClr val="65B157"/>
                </a:solidFill>
                <a:latin typeface="Arial" pitchFamily="2"/>
                <a:ea typeface="+mj-ea"/>
                <a:cs typeface="Arial" pitchFamily="2"/>
              </a:rPr>
              <a:t>Les chantiers du partenariat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E0A419-FDE2-8B60-DBF8-14D97267D6B0}"/>
              </a:ext>
            </a:extLst>
          </p:cNvPr>
          <p:cNvSpPr txBox="1"/>
          <p:nvPr/>
        </p:nvSpPr>
        <p:spPr>
          <a:xfrm>
            <a:off x="925532" y="2016975"/>
            <a:ext cx="2832970" cy="916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23" spc="-11">
                <a:solidFill>
                  <a:srgbClr val="010202"/>
                </a:solidFill>
                <a:effectLst/>
                <a:latin typeface="Arial" panose="020B0604020202020204" pitchFamily="34" charset="0"/>
                <a:ea typeface="Arial MT"/>
              </a:rPr>
              <a:t>Comprendre les enjeux du numérique en général et de l’archivage électronique en particulier</a:t>
            </a:r>
            <a:endParaRPr lang="fr-FR" sz="1323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9EB56A8-2600-D951-6C31-CD51ED08E3E3}"/>
              </a:ext>
            </a:extLst>
          </p:cNvPr>
          <p:cNvSpPr txBox="1"/>
          <p:nvPr/>
        </p:nvSpPr>
        <p:spPr>
          <a:xfrm>
            <a:off x="3193871" y="5647969"/>
            <a:ext cx="2712064" cy="9066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23" spc="-11">
                <a:solidFill>
                  <a:srgbClr val="010202"/>
                </a:solidFill>
                <a:latin typeface="Arial" panose="020B0604020202020204" pitchFamily="34" charset="0"/>
              </a:rPr>
              <a:t>Etablir son état des lieux des données nativement numériques et convenir des périmètres prioritaires du SAE.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A20E0D7-D12B-265A-A76B-14B5D412E551}"/>
              </a:ext>
            </a:extLst>
          </p:cNvPr>
          <p:cNvSpPr txBox="1"/>
          <p:nvPr/>
        </p:nvSpPr>
        <p:spPr>
          <a:xfrm>
            <a:off x="5492264" y="1962118"/>
            <a:ext cx="2738790" cy="9066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23" spc="-11">
                <a:solidFill>
                  <a:srgbClr val="010202"/>
                </a:solidFill>
                <a:latin typeface="Arial" panose="020B0604020202020204" pitchFamily="34" charset="0"/>
              </a:rPr>
              <a:t>Disposer d’un prototype de SAE soutenable pour chacun des partenaires et décrire ses conditions d’utilisation.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D570EBE-E50A-6118-1C0F-34228463B1EA}"/>
              </a:ext>
            </a:extLst>
          </p:cNvPr>
          <p:cNvSpPr txBox="1"/>
          <p:nvPr/>
        </p:nvSpPr>
        <p:spPr>
          <a:xfrm>
            <a:off x="7656654" y="5650998"/>
            <a:ext cx="2712064" cy="9066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998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67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5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99934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991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01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9885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99868" algn="l" defTabSz="599984" rtl="0" eaLnBrk="1" latinLnBrk="0" hangingPunct="1"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23" spc="-11">
                <a:solidFill>
                  <a:srgbClr val="010202"/>
                </a:solidFill>
                <a:latin typeface="Arial" panose="020B0604020202020204" pitchFamily="34" charset="0"/>
              </a:rPr>
              <a:t>Etudier les modalités administratives, juridiques et financières du conventionnement à venir du SAE mutualisé.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ED7EB8E-3D2E-CD12-124C-E8428FEAB7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4" y="6864318"/>
            <a:ext cx="9242063" cy="65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8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076CD03B-3E7A-2A99-AD49-323B3EEF7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406" y="381801"/>
            <a:ext cx="9570499" cy="717787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64FE561-D2CD-17D5-9378-1DADF60A908B}"/>
              </a:ext>
            </a:extLst>
          </p:cNvPr>
          <p:cNvSpPr txBox="1"/>
          <p:nvPr/>
        </p:nvSpPr>
        <p:spPr>
          <a:xfrm>
            <a:off x="2434188" y="621142"/>
            <a:ext cx="4836155" cy="36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07943">
              <a:lnSpc>
                <a:spcPct val="90000"/>
              </a:lnSpc>
              <a:spcBef>
                <a:spcPts val="1102"/>
              </a:spcBef>
            </a:pPr>
            <a:r>
              <a:rPr lang="fr-FR" sz="1984" b="1">
                <a:solidFill>
                  <a:srgbClr val="36AABF"/>
                </a:solidFill>
                <a:latin typeface="Bodoni MT Black" panose="02070A03080606020203" pitchFamily="18" charset="0"/>
              </a:rPr>
              <a:t>CHANTIER ACCULTURATION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95D1626-790D-EDA0-5063-9752E8415D84}"/>
              </a:ext>
            </a:extLst>
          </p:cNvPr>
          <p:cNvSpPr txBox="1"/>
          <p:nvPr/>
        </p:nvSpPr>
        <p:spPr>
          <a:xfrm>
            <a:off x="2005910" y="3084677"/>
            <a:ext cx="4713977" cy="1339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dirty="0"/>
              <a:t>Sensibilisation sur les enjeux du numérique à </a:t>
            </a:r>
            <a:r>
              <a:rPr lang="fr-FR" sz="1323" b="1" dirty="0"/>
              <a:t>destination des agents </a:t>
            </a:r>
            <a:r>
              <a:rPr lang="fr-FR" sz="1323" dirty="0"/>
              <a:t>de la collectivité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dirty="0"/>
              <a:t>Sensibilisation « métiers » sur l’archivage électronique </a:t>
            </a:r>
            <a:r>
              <a:rPr lang="fr-FR" sz="1323" b="1" dirty="0"/>
              <a:t>pour les fonctions archives et informatique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b="1" dirty="0"/>
              <a:t>Donner une identité à notre projet, raconter une histoire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FE09473-6180-AE31-9425-D2B1BFDFAEF3}"/>
              </a:ext>
            </a:extLst>
          </p:cNvPr>
          <p:cNvSpPr txBox="1"/>
          <p:nvPr/>
        </p:nvSpPr>
        <p:spPr>
          <a:xfrm>
            <a:off x="3241066" y="2071356"/>
            <a:ext cx="3100233" cy="635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764" b="1"/>
              <a:t>Expression des besoins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6E4EA25-3C28-D4A8-D75A-FB18C91BAA27}"/>
              </a:ext>
            </a:extLst>
          </p:cNvPr>
          <p:cNvSpPr txBox="1"/>
          <p:nvPr/>
        </p:nvSpPr>
        <p:spPr>
          <a:xfrm>
            <a:off x="8018673" y="2071356"/>
            <a:ext cx="2642072" cy="635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1"/>
              </a:spcBef>
            </a:pPr>
            <a:r>
              <a:rPr lang="fr-FR" sz="1764" b="1" dirty="0"/>
              <a:t>Mise en commun des supports existants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E59E866-60CF-982C-C72E-3F1DA31EBBF5}"/>
              </a:ext>
            </a:extLst>
          </p:cNvPr>
          <p:cNvSpPr txBox="1"/>
          <p:nvPr/>
        </p:nvSpPr>
        <p:spPr>
          <a:xfrm>
            <a:off x="2821078" y="4670969"/>
            <a:ext cx="2642072" cy="635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1"/>
              </a:spcBef>
            </a:pPr>
            <a:r>
              <a:rPr lang="fr-FR" sz="1764" b="1"/>
              <a:t>Modalités de partage et de diffusion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91A36BB-BA49-6FA9-88AD-0FB10D5EBF0E}"/>
              </a:ext>
            </a:extLst>
          </p:cNvPr>
          <p:cNvSpPr txBox="1"/>
          <p:nvPr/>
        </p:nvSpPr>
        <p:spPr>
          <a:xfrm>
            <a:off x="6791816" y="3144984"/>
            <a:ext cx="4327089" cy="728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/>
              <a:t>Production des supports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/>
              <a:t>Partage des contenus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/>
              <a:t>Spécifications des contenus « manquants ». </a:t>
            </a:r>
            <a:endParaRPr lang="fr-FR" sz="1323" b="1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FBC95B7-B9BD-20C8-7532-6545C3EB5EF6}"/>
              </a:ext>
            </a:extLst>
          </p:cNvPr>
          <p:cNvSpPr txBox="1"/>
          <p:nvPr/>
        </p:nvSpPr>
        <p:spPr>
          <a:xfrm>
            <a:off x="2077838" y="5597581"/>
            <a:ext cx="4327089" cy="1135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dirty="0"/>
              <a:t>Associer les ressources humaines des communes?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dirty="0"/>
              <a:t>Rendre certains modules « obligatoires » ?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dirty="0"/>
              <a:t>Co-construction d’une plateforme commune de sensibilisation sur le sujet ?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CD1C534-0BF9-3766-8399-35D5C3DAF447}"/>
              </a:ext>
            </a:extLst>
          </p:cNvPr>
          <p:cNvSpPr txBox="1"/>
          <p:nvPr/>
        </p:nvSpPr>
        <p:spPr>
          <a:xfrm>
            <a:off x="8198281" y="4681439"/>
            <a:ext cx="2642072" cy="64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1"/>
              </a:spcBef>
            </a:pPr>
            <a:r>
              <a:rPr lang="fr-FR" sz="1764" b="1" dirty="0"/>
              <a:t>Résultats depuis mars</a:t>
            </a:r>
          </a:p>
          <a:p>
            <a:pPr algn="ctr">
              <a:spcBef>
                <a:spcPts val="61"/>
              </a:spcBef>
            </a:pPr>
            <a:r>
              <a:rPr lang="fr-FR" sz="1764" b="1" dirty="0"/>
              <a:t>7 ateliers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6BC09EE-CD32-E887-5512-601F67BBA82E}"/>
              </a:ext>
            </a:extLst>
          </p:cNvPr>
          <p:cNvSpPr txBox="1"/>
          <p:nvPr/>
        </p:nvSpPr>
        <p:spPr>
          <a:xfrm>
            <a:off x="6791816" y="5469811"/>
            <a:ext cx="4327089" cy="1797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dirty="0"/>
              <a:t>Des besoins exprimés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dirty="0"/>
              <a:t>Des compétences partagées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dirty="0"/>
              <a:t>Des outils testés pour réorganiser les arborescences  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endParaRPr lang="fr-FR" sz="1323" dirty="0"/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endParaRPr lang="fr-FR" sz="1323" dirty="0"/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endParaRPr lang="fr-FR" sz="1323" dirty="0"/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endParaRPr lang="fr-FR" sz="1323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EEA6096-3449-14A5-8585-2FAC0E2F0C92}"/>
              </a:ext>
            </a:extLst>
          </p:cNvPr>
          <p:cNvSpPr txBox="1"/>
          <p:nvPr/>
        </p:nvSpPr>
        <p:spPr>
          <a:xfrm>
            <a:off x="3666135" y="2529203"/>
            <a:ext cx="2484255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23" b="1" i="1"/>
              <a:t>2 séances présentiel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65A74F9-57F5-1891-4DFF-6547E09BCEB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" y="7046099"/>
            <a:ext cx="7304975" cy="51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97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83A8C321-DC36-90AA-5186-E5EA05765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48" y="380960"/>
            <a:ext cx="9571621" cy="717871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60D3D74-C675-3801-9A82-AC8B3D468919}"/>
              </a:ext>
            </a:extLst>
          </p:cNvPr>
          <p:cNvSpPr txBox="1"/>
          <p:nvPr/>
        </p:nvSpPr>
        <p:spPr>
          <a:xfrm>
            <a:off x="2747585" y="623028"/>
            <a:ext cx="4622348" cy="36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07943">
              <a:lnSpc>
                <a:spcPct val="90000"/>
              </a:lnSpc>
              <a:spcBef>
                <a:spcPts val="1102"/>
              </a:spcBef>
            </a:pPr>
            <a:r>
              <a:rPr lang="fr-FR" sz="1984" b="1">
                <a:solidFill>
                  <a:srgbClr val="36AABF"/>
                </a:solidFill>
                <a:latin typeface="Bodoni MT Black" panose="02070A03080606020203" pitchFamily="18" charset="0"/>
              </a:rPr>
              <a:t>CHANTIER CATALOGAGE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5490195-9B37-74E5-70C5-0730AE5660A4}"/>
              </a:ext>
            </a:extLst>
          </p:cNvPr>
          <p:cNvSpPr txBox="1"/>
          <p:nvPr/>
        </p:nvSpPr>
        <p:spPr>
          <a:xfrm>
            <a:off x="3556026" y="2071356"/>
            <a:ext cx="3100233" cy="635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764" b="1"/>
              <a:t>Expression des besoins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700CF40-36A0-D455-3758-FD15B40A4425}"/>
              </a:ext>
            </a:extLst>
          </p:cNvPr>
          <p:cNvSpPr txBox="1"/>
          <p:nvPr/>
        </p:nvSpPr>
        <p:spPr>
          <a:xfrm>
            <a:off x="8333633" y="2071356"/>
            <a:ext cx="2642072" cy="635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1"/>
              </a:spcBef>
            </a:pPr>
            <a:r>
              <a:rPr lang="fr-FR" sz="1764" b="1"/>
              <a:t>Quelle méthodologie envisagée ?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F5B764E-5034-58C0-F3DA-1BDD373A324D}"/>
              </a:ext>
            </a:extLst>
          </p:cNvPr>
          <p:cNvSpPr txBox="1"/>
          <p:nvPr/>
        </p:nvSpPr>
        <p:spPr>
          <a:xfrm>
            <a:off x="3136038" y="4670969"/>
            <a:ext cx="2642072" cy="635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1"/>
              </a:spcBef>
            </a:pPr>
            <a:r>
              <a:rPr lang="fr-FR" sz="1764" b="1"/>
              <a:t>Modalités de partage et de diffusion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BFAA1D-2493-7F6B-E2BE-BF6F5B7F8E27}"/>
              </a:ext>
            </a:extLst>
          </p:cNvPr>
          <p:cNvSpPr txBox="1"/>
          <p:nvPr/>
        </p:nvSpPr>
        <p:spPr>
          <a:xfrm>
            <a:off x="2392798" y="3104131"/>
            <a:ext cx="4327089" cy="1326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/>
              <a:t>Connaître nos périmètres des données à archiver (lesquelles et quels volumes ?) dans chacune des collectivités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/>
              <a:t>Etablir un bilan général et se projeter sur les périmètres prioritaires de versement dans le SAE pour prise en compte des volumétries</a:t>
            </a:r>
            <a:endParaRPr lang="fr-FR" sz="1323">
              <a:latin typeface="Arial MT"/>
              <a:ea typeface="Arial MT"/>
              <a:cs typeface="Arial M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F6DC1B9-B0E5-618F-15DB-13C8C6A1A8A1}"/>
              </a:ext>
            </a:extLst>
          </p:cNvPr>
          <p:cNvSpPr txBox="1"/>
          <p:nvPr/>
        </p:nvSpPr>
        <p:spPr>
          <a:xfrm>
            <a:off x="2392798" y="5597581"/>
            <a:ext cx="3797658" cy="1123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dirty="0"/>
              <a:t>Associer les services municipaux dans des séances courtes dédiées à un métier (45 mn)?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dirty="0"/>
              <a:t>S’auto-évaluer avec une grille </a:t>
            </a:r>
            <a:r>
              <a:rPr lang="fr-FR" sz="1323" dirty="0" err="1"/>
              <a:t>pré-remplie</a:t>
            </a:r>
            <a:r>
              <a:rPr lang="fr-FR" sz="1323" dirty="0"/>
              <a:t> et un tuto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C6D4493-B943-FBD4-EA5E-8A71624824F3}"/>
              </a:ext>
            </a:extLst>
          </p:cNvPr>
          <p:cNvSpPr txBox="1"/>
          <p:nvPr/>
        </p:nvSpPr>
        <p:spPr>
          <a:xfrm>
            <a:off x="3981095" y="2529203"/>
            <a:ext cx="2484255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23" b="1" i="1"/>
              <a:t>3 séances présentiel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BF783C-89CC-0B36-8B58-CC15F027FEF9}"/>
              </a:ext>
            </a:extLst>
          </p:cNvPr>
          <p:cNvSpPr txBox="1"/>
          <p:nvPr/>
        </p:nvSpPr>
        <p:spPr>
          <a:xfrm>
            <a:off x="7106776" y="3144984"/>
            <a:ext cx="3940201" cy="715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/>
              <a:t>Production d’un kit de recensement à diffuser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/>
              <a:t>Expérimentation sur des créneaux courts dans les communes volontaires.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BF26FC0-BAAE-5D57-467D-3F6E05BE490F}"/>
              </a:ext>
            </a:extLst>
          </p:cNvPr>
          <p:cNvSpPr txBox="1"/>
          <p:nvPr/>
        </p:nvSpPr>
        <p:spPr>
          <a:xfrm>
            <a:off x="7035505" y="5597581"/>
            <a:ext cx="432708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dirty="0"/>
              <a:t>Un objectif partagé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dirty="0"/>
              <a:t>Une méthodologie proposée et expérimentée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dirty="0"/>
              <a:t>Des outils de sensibilisation préparés, des modèles partagés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dirty="0"/>
              <a:t>Un référentiel en cours de rédaction dans chacune des collectivités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endParaRPr lang="fr-FR" sz="1323" dirty="0"/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endParaRPr lang="fr-FR" sz="1323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698DE6A-AB9E-B58F-C305-3ABD72E5EA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" y="7046099"/>
            <a:ext cx="7304975" cy="51754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373B4DB-D714-D30E-12BB-2EC3EF0ED0C4}"/>
              </a:ext>
            </a:extLst>
          </p:cNvPr>
          <p:cNvSpPr txBox="1"/>
          <p:nvPr/>
        </p:nvSpPr>
        <p:spPr>
          <a:xfrm>
            <a:off x="8568983" y="4626687"/>
            <a:ext cx="2642072" cy="64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1"/>
              </a:spcBef>
            </a:pPr>
            <a:r>
              <a:rPr lang="fr-FR" sz="1764" b="1" dirty="0"/>
              <a:t>Résultats depuis juin</a:t>
            </a:r>
          </a:p>
          <a:p>
            <a:pPr algn="ctr">
              <a:spcBef>
                <a:spcPts val="61"/>
              </a:spcBef>
            </a:pPr>
            <a:r>
              <a:rPr lang="fr-FR" sz="1764" b="1" dirty="0"/>
              <a:t>4 ateliers </a:t>
            </a:r>
          </a:p>
        </p:txBody>
      </p:sp>
    </p:spTree>
    <p:extLst>
      <p:ext uri="{BB962C8B-B14F-4D97-AF65-F5344CB8AC3E}">
        <p14:creationId xmlns:p14="http://schemas.microsoft.com/office/powerpoint/2010/main" val="4240048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arallèle, logiciel&#10;&#10;Description générée automatiquement">
            <a:extLst>
              <a:ext uri="{FF2B5EF4-FFF2-40B4-BE49-F238E27FC236}">
                <a16:creationId xmlns:a16="http://schemas.microsoft.com/office/drawing/2014/main" id="{AD1750F0-1BD9-0BA7-3663-92C94DBC3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448" y="380960"/>
            <a:ext cx="9571620" cy="717871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FCA0ADB-8881-F7F1-6E5F-4B217B444C08}"/>
              </a:ext>
            </a:extLst>
          </p:cNvPr>
          <p:cNvSpPr txBox="1"/>
          <p:nvPr/>
        </p:nvSpPr>
        <p:spPr>
          <a:xfrm>
            <a:off x="3556026" y="2071356"/>
            <a:ext cx="3100233" cy="635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764" b="1"/>
              <a:t>Expression des besoins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78263D8-C009-2C74-DF18-FDEF519506DB}"/>
              </a:ext>
            </a:extLst>
          </p:cNvPr>
          <p:cNvSpPr txBox="1"/>
          <p:nvPr/>
        </p:nvSpPr>
        <p:spPr>
          <a:xfrm>
            <a:off x="8333633" y="2071356"/>
            <a:ext cx="2642072" cy="363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1"/>
              </a:spcBef>
            </a:pPr>
            <a:r>
              <a:rPr lang="fr-FR" sz="1764" b="1"/>
              <a:t>Collaboration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FB346C1-A809-B1BB-531D-7BD014188FA4}"/>
              </a:ext>
            </a:extLst>
          </p:cNvPr>
          <p:cNvSpPr txBox="1"/>
          <p:nvPr/>
        </p:nvSpPr>
        <p:spPr>
          <a:xfrm>
            <a:off x="3136038" y="4670969"/>
            <a:ext cx="2642072" cy="635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1"/>
              </a:spcBef>
            </a:pPr>
            <a:r>
              <a:rPr lang="fr-FR" sz="1764" b="1"/>
              <a:t>Modalités de partage et de diffusion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208A7A9-6FBB-41C5-C839-90CB38B63546}"/>
              </a:ext>
            </a:extLst>
          </p:cNvPr>
          <p:cNvSpPr txBox="1"/>
          <p:nvPr/>
        </p:nvSpPr>
        <p:spPr>
          <a:xfrm>
            <a:off x="7106776" y="3144984"/>
            <a:ext cx="4327089" cy="94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/>
              <a:t>Production des supports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/>
              <a:t>Partage des contenus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/>
              <a:t>Implication forte des archivistes et DSI désignés.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endParaRPr lang="fr-FR" sz="1323" b="1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6C6F403-5FFA-BFFF-3F02-7A03C46975CB}"/>
              </a:ext>
            </a:extLst>
          </p:cNvPr>
          <p:cNvSpPr txBox="1"/>
          <p:nvPr/>
        </p:nvSpPr>
        <p:spPr>
          <a:xfrm>
            <a:off x="2392798" y="3104130"/>
            <a:ext cx="4327089" cy="1135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/>
              <a:t>Co-définir les spécificités techniques et fonctionnelles du SAE mutualisé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/>
              <a:t>Tester les versements des données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/>
              <a:t>Documenter nos avancées et valider nos process communs </a:t>
            </a:r>
            <a:endParaRPr lang="fr-FR" sz="1323">
              <a:latin typeface="Arial MT"/>
              <a:ea typeface="Arial MT"/>
              <a:cs typeface="Arial M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BC8ABAD-6099-7BA1-F6E3-5D134CE25E53}"/>
              </a:ext>
            </a:extLst>
          </p:cNvPr>
          <p:cNvSpPr txBox="1"/>
          <p:nvPr/>
        </p:nvSpPr>
        <p:spPr>
          <a:xfrm>
            <a:off x="2392798" y="5597581"/>
            <a:ext cx="4327089" cy="1339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dirty="0"/>
              <a:t>POC plateforme mutualisée reposant sur la solution VITAM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dirty="0"/>
              <a:t>Documentation technique et fonctionnelle à partager sur une plateforme de l’outil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dirty="0"/>
              <a:t>Sensibilisation simplifiée pour référent commune sans archiviste.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C0F821-4BA8-2E17-4F34-203A9AADCD48}"/>
              </a:ext>
            </a:extLst>
          </p:cNvPr>
          <p:cNvSpPr txBox="1"/>
          <p:nvPr/>
        </p:nvSpPr>
        <p:spPr>
          <a:xfrm>
            <a:off x="6733421" y="5465870"/>
            <a:ext cx="4805610" cy="1756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00" dirty="0"/>
              <a:t>Une plateforme de test partagée et ouverte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00" dirty="0"/>
              <a:t>Une priorité établie sur les données signées électroniquement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00" dirty="0"/>
              <a:t>La documentation technique en cours de rédaction par les différents partenaires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00" dirty="0"/>
              <a:t>Un formalise convenu et une nomenclature en rédaction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endParaRPr lang="fr-FR" sz="1300" dirty="0"/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endParaRPr lang="fr-FR" sz="13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A0C6D49-F80C-18AB-B837-B50E705F28B5}"/>
              </a:ext>
            </a:extLst>
          </p:cNvPr>
          <p:cNvSpPr txBox="1"/>
          <p:nvPr/>
        </p:nvSpPr>
        <p:spPr>
          <a:xfrm>
            <a:off x="2707902" y="621142"/>
            <a:ext cx="4805611" cy="36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07943">
              <a:lnSpc>
                <a:spcPct val="90000"/>
              </a:lnSpc>
              <a:spcBef>
                <a:spcPts val="1102"/>
              </a:spcBef>
            </a:pPr>
            <a:r>
              <a:rPr lang="fr-FR" sz="1984" b="1">
                <a:solidFill>
                  <a:srgbClr val="36AABF"/>
                </a:solidFill>
                <a:latin typeface="Bodoni MT Black" panose="02070A03080606020203" pitchFamily="18" charset="0"/>
              </a:rPr>
              <a:t>CHANTIER PROTOTYPAGE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CEEB552-2C83-A73F-4C4B-1D2EC37EDA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" y="7046099"/>
            <a:ext cx="7304975" cy="51754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BC0DC9A-DABE-BD33-9883-D88A4F645057}"/>
              </a:ext>
            </a:extLst>
          </p:cNvPr>
          <p:cNvSpPr txBox="1"/>
          <p:nvPr/>
        </p:nvSpPr>
        <p:spPr>
          <a:xfrm>
            <a:off x="8524736" y="4618016"/>
            <a:ext cx="2642072" cy="64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1"/>
              </a:spcBef>
            </a:pPr>
            <a:r>
              <a:rPr lang="fr-FR" sz="1764" b="1" dirty="0"/>
              <a:t>Résultats depuis mars</a:t>
            </a:r>
          </a:p>
          <a:p>
            <a:pPr algn="ctr">
              <a:spcBef>
                <a:spcPts val="61"/>
              </a:spcBef>
            </a:pPr>
            <a:r>
              <a:rPr lang="fr-FR" sz="1764" b="1" dirty="0"/>
              <a:t>9 ateliers </a:t>
            </a:r>
          </a:p>
        </p:txBody>
      </p:sp>
    </p:spTree>
    <p:extLst>
      <p:ext uri="{BB962C8B-B14F-4D97-AF65-F5344CB8AC3E}">
        <p14:creationId xmlns:p14="http://schemas.microsoft.com/office/powerpoint/2010/main" val="101371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CustomShape 1"/>
          <p:cNvSpPr/>
          <p:nvPr/>
        </p:nvSpPr>
        <p:spPr>
          <a:xfrm>
            <a:off x="10090518" y="6263850"/>
            <a:ext cx="362859" cy="315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sz="1432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2" name="Image 1" descr="Une image contenant texte, capture d’écran, Police, Icône d’ordinateur&#10;&#10;Description générée automatiquement">
            <a:extLst>
              <a:ext uri="{FF2B5EF4-FFF2-40B4-BE49-F238E27FC236}">
                <a16:creationId xmlns:a16="http://schemas.microsoft.com/office/drawing/2014/main" id="{2CCC26C9-6503-8BC5-D38B-C6828A445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83" y="0"/>
            <a:ext cx="10213208" cy="765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83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EA5CA485-3F78-CCDA-FB2B-4F088B8B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448" y="380960"/>
            <a:ext cx="9571620" cy="717871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4170C2C-5E62-E0A9-0079-64B587F9569D}"/>
              </a:ext>
            </a:extLst>
          </p:cNvPr>
          <p:cNvSpPr txBox="1"/>
          <p:nvPr/>
        </p:nvSpPr>
        <p:spPr>
          <a:xfrm>
            <a:off x="2707903" y="623028"/>
            <a:ext cx="5599758" cy="36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07943">
              <a:lnSpc>
                <a:spcPct val="90000"/>
              </a:lnSpc>
              <a:spcBef>
                <a:spcPts val="1102"/>
              </a:spcBef>
            </a:pPr>
            <a:r>
              <a:rPr lang="fr-FR" sz="1984" b="1">
                <a:solidFill>
                  <a:srgbClr val="36AABF"/>
                </a:solidFill>
                <a:latin typeface="Bodoni MT Black" panose="02070A03080606020203" pitchFamily="18" charset="0"/>
              </a:rPr>
              <a:t>CHANTIER ADMINISTRATION DU SAE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C56A1A-E53B-09B2-9669-9026E2B87DD8}"/>
              </a:ext>
            </a:extLst>
          </p:cNvPr>
          <p:cNvSpPr txBox="1"/>
          <p:nvPr/>
        </p:nvSpPr>
        <p:spPr>
          <a:xfrm>
            <a:off x="3556026" y="2071356"/>
            <a:ext cx="3100233" cy="635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764" b="1"/>
              <a:t>Expression des besoins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D9B4B91-3174-E1C1-ED38-346B7A2CF3E5}"/>
              </a:ext>
            </a:extLst>
          </p:cNvPr>
          <p:cNvSpPr txBox="1"/>
          <p:nvPr/>
        </p:nvSpPr>
        <p:spPr>
          <a:xfrm>
            <a:off x="8333633" y="2071356"/>
            <a:ext cx="2642072" cy="363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1"/>
              </a:spcBef>
            </a:pPr>
            <a:r>
              <a:rPr lang="fr-FR" sz="1764" b="1"/>
              <a:t>Collaboration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97FC06F-FD95-CBCA-DBF6-16DEC0402AB2}"/>
              </a:ext>
            </a:extLst>
          </p:cNvPr>
          <p:cNvSpPr txBox="1"/>
          <p:nvPr/>
        </p:nvSpPr>
        <p:spPr>
          <a:xfrm>
            <a:off x="3136038" y="4670969"/>
            <a:ext cx="2642072" cy="635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1"/>
              </a:spcBef>
            </a:pPr>
            <a:r>
              <a:rPr lang="fr-FR" sz="1764" b="1"/>
              <a:t>Modalités de partage et de diffusion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6FBA00C-CD8A-A17B-19FE-0FC2E6FE4329}"/>
              </a:ext>
            </a:extLst>
          </p:cNvPr>
          <p:cNvSpPr txBox="1"/>
          <p:nvPr/>
        </p:nvSpPr>
        <p:spPr>
          <a:xfrm>
            <a:off x="8476170" y="4806674"/>
            <a:ext cx="2642072" cy="363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1"/>
              </a:spcBef>
            </a:pPr>
            <a:r>
              <a:rPr lang="fr-FR" sz="1764" b="1"/>
              <a:t>Prochaine étape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2BE23C-4B06-82FC-48B8-3FB1B78511B4}"/>
              </a:ext>
            </a:extLst>
          </p:cNvPr>
          <p:cNvSpPr txBox="1"/>
          <p:nvPr/>
        </p:nvSpPr>
        <p:spPr>
          <a:xfrm>
            <a:off x="2392798" y="3104130"/>
            <a:ext cx="4642712" cy="1135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dirty="0"/>
              <a:t>Etude du ou des modèles juridiques 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dirty="0"/>
              <a:t>Etude sur le modèle financier (prise en compte des financements)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dirty="0"/>
              <a:t>SAE mutualisé : politique commune archivage électronique, déclaration des pratiques d’archivage</a:t>
            </a:r>
            <a:endParaRPr lang="fr-FR" sz="1323" dirty="0">
              <a:latin typeface="Arial MT"/>
              <a:ea typeface="Arial MT"/>
              <a:cs typeface="Arial M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AF31AC3-0384-1470-3F87-61D1DF3FEFF9}"/>
              </a:ext>
            </a:extLst>
          </p:cNvPr>
          <p:cNvSpPr txBox="1"/>
          <p:nvPr/>
        </p:nvSpPr>
        <p:spPr>
          <a:xfrm>
            <a:off x="7106776" y="3144985"/>
            <a:ext cx="4011467" cy="1339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dirty="0"/>
              <a:t>Modèle juridique et modèle financier portés par la direction de Projets Co-élaborations et Dynamiques Territoriales (CACP)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r>
              <a:rPr lang="fr-FR" sz="1323" dirty="0"/>
              <a:t>Politique d’archivage électronique : archivistes du territoire + DSI + AD</a:t>
            </a:r>
          </a:p>
          <a:p>
            <a:pPr marL="377979" indent="-377979">
              <a:spcBef>
                <a:spcPts val="61"/>
              </a:spcBef>
              <a:buFont typeface="Symbol" panose="05050102010706020507" pitchFamily="18" charset="2"/>
              <a:buChar char="-"/>
            </a:pPr>
            <a:endParaRPr lang="fr-FR" sz="1323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E008A5D-3972-91B5-EFBE-AEA916670FA6}"/>
              </a:ext>
            </a:extLst>
          </p:cNvPr>
          <p:cNvSpPr txBox="1"/>
          <p:nvPr/>
        </p:nvSpPr>
        <p:spPr>
          <a:xfrm>
            <a:off x="8725619" y="2546045"/>
            <a:ext cx="2484255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23" b="1" i="1"/>
              <a:t>Des expertises différentes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91157A-F82E-4B23-CB61-F8234AD373A1}"/>
              </a:ext>
            </a:extLst>
          </p:cNvPr>
          <p:cNvSpPr txBox="1"/>
          <p:nvPr/>
        </p:nvSpPr>
        <p:spPr>
          <a:xfrm>
            <a:off x="7340942" y="5597580"/>
            <a:ext cx="3868931" cy="703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1"/>
              </a:spcBef>
            </a:pPr>
            <a:r>
              <a:rPr lang="fr-FR" sz="1323" dirty="0"/>
              <a:t>Chantier à planifier à compter </a:t>
            </a:r>
            <a:r>
              <a:rPr lang="fr-FR" sz="1323" b="1" dirty="0"/>
              <a:t>de décembre 2024 </a:t>
            </a:r>
            <a:r>
              <a:rPr lang="fr-FR" sz="1323" dirty="0"/>
              <a:t>quand nous disposerons d’éléments consolidés en termes de volumétries.</a:t>
            </a:r>
          </a:p>
        </p:txBody>
      </p:sp>
      <p:pic>
        <p:nvPicPr>
          <p:cNvPr id="11" name="Image 10" descr="Une image contenant texte, drapeau, symbole, Police&#10;&#10;Description générée automatiquement">
            <a:extLst>
              <a:ext uri="{FF2B5EF4-FFF2-40B4-BE49-F238E27FC236}">
                <a16:creationId xmlns:a16="http://schemas.microsoft.com/office/drawing/2014/main" id="{0A56FE52-21F3-3EBD-7747-00B26EF3F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252" y="1026675"/>
            <a:ext cx="886731" cy="89842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16E5D77-23D5-BBA5-44B6-09306C891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" y="7046099"/>
            <a:ext cx="7304975" cy="51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42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CustomShape 1"/>
          <p:cNvSpPr/>
          <p:nvPr/>
        </p:nvSpPr>
        <p:spPr>
          <a:xfrm>
            <a:off x="3158631" y="3097633"/>
            <a:ext cx="7119585" cy="22576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3131" tIns="56566" rIns="113131" bIns="56566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542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icksand"/>
                <a:ea typeface="DejaVu Sans"/>
                <a:cs typeface="DejaVu Sans"/>
              </a:rPr>
              <a:t>Documents de cadrage</a:t>
            </a:r>
            <a:endParaRPr kumimoji="0" lang="fr-FR" sz="7542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44" name="CustomShape 3"/>
          <p:cNvSpPr/>
          <p:nvPr/>
        </p:nvSpPr>
        <p:spPr>
          <a:xfrm>
            <a:off x="6227657" y="5647615"/>
            <a:ext cx="188703" cy="104533"/>
          </a:xfrm>
          <a:custGeom>
            <a:avLst/>
            <a:gdLst/>
            <a:ahLst/>
            <a:cxnLst/>
            <a:rect l="l" t="t" r="r" b="b"/>
            <a:pathLst>
              <a:path w="63" h="32">
                <a:moveTo>
                  <a:pt x="4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6" y="0"/>
                  <a:pt x="63" y="7"/>
                  <a:pt x="63" y="16"/>
                </a:cubicBezTo>
                <a:cubicBezTo>
                  <a:pt x="63" y="25"/>
                  <a:pt x="56" y="32"/>
                  <a:pt x="47" y="32"/>
                </a:cubicBezTo>
                <a:close/>
              </a:path>
            </a:pathLst>
          </a:custGeom>
          <a:solidFill>
            <a:srgbClr val="6F9E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2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45" name="CustomShape 4"/>
          <p:cNvSpPr/>
          <p:nvPr/>
        </p:nvSpPr>
        <p:spPr>
          <a:xfrm>
            <a:off x="6505056" y="5647615"/>
            <a:ext cx="340299" cy="104533"/>
          </a:xfrm>
          <a:custGeom>
            <a:avLst/>
            <a:gdLst/>
            <a:ahLst/>
            <a:cxnLst/>
            <a:rect l="l" t="t" r="r" b="b"/>
            <a:pathLst>
              <a:path w="113" h="32">
                <a:moveTo>
                  <a:pt x="97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6" y="0"/>
                  <a:pt x="113" y="7"/>
                  <a:pt x="113" y="16"/>
                </a:cubicBezTo>
                <a:cubicBezTo>
                  <a:pt x="113" y="25"/>
                  <a:pt x="106" y="32"/>
                  <a:pt x="97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2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46" name="CustomShape 5"/>
          <p:cNvSpPr/>
          <p:nvPr/>
        </p:nvSpPr>
        <p:spPr>
          <a:xfrm>
            <a:off x="6932697" y="5647615"/>
            <a:ext cx="280112" cy="104533"/>
          </a:xfrm>
          <a:custGeom>
            <a:avLst/>
            <a:gdLst/>
            <a:ahLst/>
            <a:cxnLst/>
            <a:rect l="l" t="t" r="r" b="b"/>
            <a:pathLst>
              <a:path w="93" h="32">
                <a:moveTo>
                  <a:pt x="7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85" y="0"/>
                  <a:pt x="93" y="7"/>
                  <a:pt x="93" y="16"/>
                </a:cubicBezTo>
                <a:cubicBezTo>
                  <a:pt x="93" y="25"/>
                  <a:pt x="85" y="32"/>
                  <a:pt x="76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2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348194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>
            <a:extLst>
              <a:ext uri="{FF2B5EF4-FFF2-40B4-BE49-F238E27FC236}">
                <a16:creationId xmlns:a16="http://schemas.microsoft.com/office/drawing/2014/main" id="{0BCC74B9-CCE0-488D-AC3B-9F7019DD7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3580"/>
            <a:ext cx="1861919" cy="79609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27FDE2D-5995-48A4-99F7-4F37D9EB9E73}"/>
              </a:ext>
            </a:extLst>
          </p:cNvPr>
          <p:cNvSpPr txBox="1"/>
          <p:nvPr/>
        </p:nvSpPr>
        <p:spPr>
          <a:xfrm>
            <a:off x="3578293" y="367720"/>
            <a:ext cx="5369076" cy="39865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000" b="1" i="0" u="none" strike="noStrike" cap="none" baseline="0">
                <a:ln>
                  <a:noFill/>
                </a:ln>
                <a:solidFill>
                  <a:srgbClr val="FFB66C"/>
                </a:solidFill>
                <a:latin typeface="Arial" pitchFamily="2"/>
                <a:ea typeface="Arial" pitchFamily="2"/>
                <a:cs typeface="Arial" pitchFamily="2"/>
              </a:rPr>
              <a:t>Notre socle documentaire de gouvernance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BD57AC-C0BC-440B-916D-2029DE06F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1" r="6215"/>
          <a:stretch/>
        </p:blipFill>
        <p:spPr>
          <a:xfrm>
            <a:off x="2380403" y="1086214"/>
            <a:ext cx="1785541" cy="24018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58EFF7-7ABD-4109-B79C-D4A7DA2E4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032" y="998146"/>
            <a:ext cx="1791337" cy="24791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977DF89-22DB-4CF2-9D86-4022F210D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0564" y="998146"/>
            <a:ext cx="1791336" cy="24838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3D4D3AB-7815-4007-8FC1-771A2311EA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52" y="1625707"/>
            <a:ext cx="1219370" cy="121937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33685DD-BF9A-4874-A588-65A3DEE738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295" y="1405207"/>
            <a:ext cx="1439870" cy="143987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E1B2BE3-0287-4889-9A09-EEC6262E758A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48100" y="3779837"/>
            <a:ext cx="753840" cy="75384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ADED216-6F6C-4DD0-B406-7CA8802DE21B}"/>
              </a:ext>
            </a:extLst>
          </p:cNvPr>
          <p:cNvSpPr txBox="1"/>
          <p:nvPr/>
        </p:nvSpPr>
        <p:spPr>
          <a:xfrm>
            <a:off x="1656100" y="3834318"/>
            <a:ext cx="3786390" cy="644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just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A destination des décideurs     (élus, DGS)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DAAFBCFC-9A40-4802-8006-0A476B88F0BC}"/>
              </a:ext>
            </a:extLst>
          </p:cNvPr>
          <p:cNvGrpSpPr/>
          <p:nvPr/>
        </p:nvGrpSpPr>
        <p:grpSpPr>
          <a:xfrm>
            <a:off x="557020" y="4959179"/>
            <a:ext cx="936000" cy="576000"/>
            <a:chOff x="648100" y="4857677"/>
            <a:chExt cx="936000" cy="576000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D6EBC51C-3875-42FC-A4AD-0916608AD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/>
              <a:alphaModFix/>
            </a:blip>
            <a:srcRect/>
            <a:stretch>
              <a:fillRect/>
            </a:stretch>
          </p:blipFill>
          <p:spPr>
            <a:xfrm>
              <a:off x="648100" y="4893677"/>
              <a:ext cx="503999" cy="503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0DA61306-408A-42B8-98A3-5AC951B65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/>
              <a:alphaModFix/>
            </a:blip>
            <a:srcRect/>
            <a:stretch>
              <a:fillRect/>
            </a:stretch>
          </p:blipFill>
          <p:spPr>
            <a:xfrm>
              <a:off x="1008100" y="4857677"/>
              <a:ext cx="576000" cy="576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250F2290-3E62-48FA-AA81-E8BFF184512D}"/>
              </a:ext>
            </a:extLst>
          </p:cNvPr>
          <p:cNvSpPr txBox="1"/>
          <p:nvPr/>
        </p:nvSpPr>
        <p:spPr>
          <a:xfrm>
            <a:off x="1656100" y="4929677"/>
            <a:ext cx="3786390" cy="644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just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Pour la production physique comme numérique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352901DF-8AD7-4B16-9310-7ADBDABE9977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648100" y="5880690"/>
            <a:ext cx="876239" cy="87623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5AC41DD-586C-4483-8BB8-277C30B7BE50}"/>
              </a:ext>
            </a:extLst>
          </p:cNvPr>
          <p:cNvSpPr txBox="1"/>
          <p:nvPr/>
        </p:nvSpPr>
        <p:spPr>
          <a:xfrm>
            <a:off x="1656100" y="5816909"/>
            <a:ext cx="3786390" cy="1198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just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Définit les acteurs et leurs responsabilités</a:t>
            </a:r>
          </a:p>
          <a:p>
            <a:pPr marL="0" marR="0" lvl="0" indent="0" algn="just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Donne les grandes fonctions de l’archivage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AF72EBC-A5B7-48B0-B6DE-0B95535C3EE5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710557" y="3774917"/>
            <a:ext cx="753840" cy="75384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DBDF6AFC-3CD1-41F0-B604-000F09211689}"/>
              </a:ext>
            </a:extLst>
          </p:cNvPr>
          <p:cNvSpPr txBox="1"/>
          <p:nvPr/>
        </p:nvSpPr>
        <p:spPr>
          <a:xfrm>
            <a:off x="7646557" y="3834318"/>
            <a:ext cx="4968000" cy="639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just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A destination du service d’archives et des services versants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A5CAC66-C3CA-4AF0-A81C-774E3E3762EB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6710557" y="4888758"/>
            <a:ext cx="503999" cy="50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1CCA6F51-5C5A-4994-88D7-5C7DF7599AD3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7070557" y="4852758"/>
            <a:ext cx="57600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BBCA70F0-313E-4478-A978-2FE835114046}"/>
              </a:ext>
            </a:extLst>
          </p:cNvPr>
          <p:cNvSpPr txBox="1"/>
          <p:nvPr/>
        </p:nvSpPr>
        <p:spPr>
          <a:xfrm>
            <a:off x="7718557" y="4924758"/>
            <a:ext cx="4968000" cy="36787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just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Pour la production physique comme numérique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8E56FAB2-88B6-4E2E-9D40-BFE9C1118180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6698317" y="5740518"/>
            <a:ext cx="876239" cy="87623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C31042EC-871D-4C30-B2DE-7E2F1AD8748D}"/>
              </a:ext>
            </a:extLst>
          </p:cNvPr>
          <p:cNvSpPr txBox="1"/>
          <p:nvPr/>
        </p:nvSpPr>
        <p:spPr>
          <a:xfrm>
            <a:off x="7718557" y="5860758"/>
            <a:ext cx="4968000" cy="639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just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Définit les processus et leurs conditions de réalisation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9DCBA9D-0412-42B8-AAA9-4B17BFAE1AF3}"/>
              </a:ext>
            </a:extLst>
          </p:cNvPr>
          <p:cNvSpPr txBox="1"/>
          <p:nvPr/>
        </p:nvSpPr>
        <p:spPr>
          <a:xfrm>
            <a:off x="7693856" y="6825512"/>
            <a:ext cx="4968000" cy="478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just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Un par système d’information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0837384B-E2A3-449F-9E9D-DD19B0D1E788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6827519" y="6727592"/>
            <a:ext cx="672657" cy="67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FCC189F1-13A5-44CE-9F13-4C392E07CD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91" y="602245"/>
            <a:ext cx="1034536" cy="103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03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D0C97A9-812C-42DA-946F-C09450E1B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40" y="3828683"/>
            <a:ext cx="482770" cy="48277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D8117C-0E71-40B6-90DD-883BDC8C2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043" y="940708"/>
            <a:ext cx="2962688" cy="59825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EF76208-99BA-4150-902C-247D9A97BB83}"/>
              </a:ext>
            </a:extLst>
          </p:cNvPr>
          <p:cNvSpPr txBox="1"/>
          <p:nvPr/>
        </p:nvSpPr>
        <p:spPr>
          <a:xfrm>
            <a:off x="4855079" y="367720"/>
            <a:ext cx="2815492" cy="39865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000" b="1" i="0" u="none" strike="noStrike" cap="none" baseline="0">
                <a:ln>
                  <a:noFill/>
                </a:ln>
                <a:solidFill>
                  <a:srgbClr val="FFB66C"/>
                </a:solidFill>
                <a:latin typeface="Arial" pitchFamily="2"/>
                <a:ea typeface="Arial" pitchFamily="2"/>
                <a:cs typeface="Arial" pitchFamily="2"/>
              </a:rPr>
              <a:t>Notre offre de service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E70C943-906F-43B7-BDED-B99BFD92A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043" y="1672008"/>
            <a:ext cx="2962688" cy="190425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C110CDE-281B-4DB0-882D-998C653BC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043" y="3734707"/>
            <a:ext cx="2962688" cy="70700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96740B5-E280-4673-9D17-6C7874E96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043" y="4600154"/>
            <a:ext cx="2962688" cy="210364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9CFA84C-29B0-4AB0-93B5-A4BA23E63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8043" y="6826655"/>
            <a:ext cx="2962688" cy="57819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35C6DBF-9A6D-4792-BBEC-BFBE2AF9E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3221" y="945593"/>
            <a:ext cx="2926132" cy="59825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CE1874A-4936-445A-B198-1F63DC13FB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3221" y="1672008"/>
            <a:ext cx="2926907" cy="194183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B4B5E2F-FDF8-4C99-9424-C1ED942864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4740" y="1787581"/>
            <a:ext cx="2103093" cy="33404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CC17F1AF-5619-4F46-B4BD-1BE5BE97BB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4942" y="3765208"/>
            <a:ext cx="2962688" cy="686077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FFAD20C-9CE1-4D94-B469-AE46160DE8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26665" y="4600154"/>
            <a:ext cx="2962688" cy="216019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EAF273AA-658C-4664-8A63-D23B34546C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3221" y="6869418"/>
            <a:ext cx="2962688" cy="578199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6086242-8B70-44A7-8DBB-B63F0C51EA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81843" y="930248"/>
            <a:ext cx="2926132" cy="608719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7CE60F8E-1810-441E-9FA8-CCE5754D075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81843" y="1681280"/>
            <a:ext cx="2926132" cy="1885714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6CE039FB-04E7-4612-8ACA-ED11FE85B6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75417" y="3765208"/>
            <a:ext cx="2932558" cy="578199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422B6C3A-849F-45FC-8BF5-00166EB327C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60352" y="4600154"/>
            <a:ext cx="2962688" cy="2621128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57DECBBA-D280-42E3-8B8E-1898221ADE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4140" y="2121621"/>
            <a:ext cx="555443" cy="555443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2DC44529-3116-49D3-B5A0-13A48DA33CD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47453" y="4969450"/>
            <a:ext cx="555443" cy="555443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10A324FC-F3C6-4CD7-817D-7DAA2F6672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12540" y="5838025"/>
            <a:ext cx="464043" cy="464043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12064B1E-CF61-47DC-A15A-079ECF8E23B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3580"/>
            <a:ext cx="1861919" cy="7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28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3442663-BE44-44E0-8912-FBE228981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398" y="870780"/>
            <a:ext cx="4322334" cy="58928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DCE189D-098B-41F2-9DF2-324687862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374650"/>
            <a:ext cx="4114800" cy="41148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538981A-5CBA-4C6C-8565-3203D65FB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469" y="1512918"/>
            <a:ext cx="3704575" cy="206848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411184A-A78B-4122-81A8-F4FA22567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282" y="3421756"/>
            <a:ext cx="4668731" cy="466873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E653097-AF40-4BCD-A0B0-F8063B69C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0369" y="4559300"/>
            <a:ext cx="3737104" cy="119682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01597DA-18BC-47D4-B1F6-65F44B8905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2759" y="5381571"/>
            <a:ext cx="3265254" cy="133037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A8ECD45-FDB7-4CCD-BF10-23AE28A57FB5}"/>
              </a:ext>
            </a:extLst>
          </p:cNvPr>
          <p:cNvSpPr txBox="1"/>
          <p:nvPr/>
        </p:nvSpPr>
        <p:spPr>
          <a:xfrm>
            <a:off x="4855079" y="367720"/>
            <a:ext cx="2815492" cy="39865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000" b="1" i="0" u="none" strike="noStrike" cap="none" baseline="0">
                <a:ln>
                  <a:noFill/>
                </a:ln>
                <a:solidFill>
                  <a:srgbClr val="FFB66C"/>
                </a:solidFill>
                <a:latin typeface="Arial" pitchFamily="2"/>
                <a:ea typeface="Arial" pitchFamily="2"/>
                <a:cs typeface="Arial" pitchFamily="2"/>
              </a:rPr>
              <a:t>Notre offre de service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324D580-55DC-4070-930A-167C4E313F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3580"/>
            <a:ext cx="1861919" cy="7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35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F5517E1-ABBC-4A34-927C-612BEE141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54" y="780661"/>
            <a:ext cx="1006223" cy="100622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30CA3E4-00F0-45F0-B9D9-9583641F01DE}"/>
              </a:ext>
            </a:extLst>
          </p:cNvPr>
          <p:cNvSpPr txBox="1"/>
          <p:nvPr/>
        </p:nvSpPr>
        <p:spPr>
          <a:xfrm>
            <a:off x="4855079" y="367720"/>
            <a:ext cx="2815492" cy="39865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000" b="1" i="0" u="none" strike="noStrike" cap="none" baseline="0" dirty="0">
                <a:ln>
                  <a:noFill/>
                </a:ln>
                <a:solidFill>
                  <a:srgbClr val="FFB66C"/>
                </a:solidFill>
                <a:latin typeface="Arial" pitchFamily="2"/>
                <a:ea typeface="Arial" pitchFamily="2"/>
                <a:cs typeface="Arial" pitchFamily="2"/>
              </a:rPr>
              <a:t>Notre offre de service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FC9EB22-7A89-4C3D-B938-CAD260607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020" y="1558312"/>
            <a:ext cx="1554437" cy="45714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5918E66-3595-4A69-B138-61EC61AAB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124" y="1401874"/>
            <a:ext cx="8129262" cy="512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71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8417488-FA37-46F3-B0E7-4F91F4E0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769" y="1040931"/>
            <a:ext cx="6584235" cy="58238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F5517E1-ABBC-4A34-927C-612BEE141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54" y="780661"/>
            <a:ext cx="1006223" cy="100622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4E7DB72-F729-413D-9FFB-BEC56C2AE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020" y="1558312"/>
            <a:ext cx="1554437" cy="45714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30CA3E4-00F0-45F0-B9D9-9583641F01DE}"/>
              </a:ext>
            </a:extLst>
          </p:cNvPr>
          <p:cNvSpPr txBox="1"/>
          <p:nvPr/>
        </p:nvSpPr>
        <p:spPr>
          <a:xfrm>
            <a:off x="4855079" y="367720"/>
            <a:ext cx="2815492" cy="39865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000" b="1" i="0" u="none" strike="noStrike" cap="none" baseline="0" dirty="0">
                <a:ln>
                  <a:noFill/>
                </a:ln>
                <a:solidFill>
                  <a:srgbClr val="FFB66C"/>
                </a:solidFill>
                <a:latin typeface="Arial" pitchFamily="2"/>
                <a:ea typeface="Arial" pitchFamily="2"/>
                <a:cs typeface="Arial" pitchFamily="2"/>
              </a:rPr>
              <a:t>Notre offre de service</a:t>
            </a:r>
          </a:p>
        </p:txBody>
      </p:sp>
    </p:spTree>
    <p:extLst>
      <p:ext uri="{BB962C8B-B14F-4D97-AF65-F5344CB8AC3E}">
        <p14:creationId xmlns:p14="http://schemas.microsoft.com/office/powerpoint/2010/main" val="25698629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54D0E297-D400-CFF7-4888-1A3E671B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8" y="6992502"/>
            <a:ext cx="1234663" cy="5351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8A931DD-B3D1-8D58-D6A7-3E597215D7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6541" y="342963"/>
            <a:ext cx="2996663" cy="249540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E914EDF-249D-DEDF-9FC3-89BD5FED62B2}"/>
              </a:ext>
            </a:extLst>
          </p:cNvPr>
          <p:cNvSpPr txBox="1"/>
          <p:nvPr/>
        </p:nvSpPr>
        <p:spPr>
          <a:xfrm>
            <a:off x="9766201" y="2202941"/>
            <a:ext cx="200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Berlin Sans FB Demi" panose="020E0802020502020306" pitchFamily="34" charset="0"/>
              </a:rPr>
              <a:t>Administration du SAE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96131A7-472D-B2E5-8952-EC416470AB02}"/>
              </a:ext>
            </a:extLst>
          </p:cNvPr>
          <p:cNvSpPr txBox="1"/>
          <p:nvPr/>
        </p:nvSpPr>
        <p:spPr>
          <a:xfrm>
            <a:off x="1272540" y="1067445"/>
            <a:ext cx="6911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Partenariat SAE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16FF8A-6AC0-5EE2-A96D-6EE723542AEE}"/>
              </a:ext>
            </a:extLst>
          </p:cNvPr>
          <p:cNvSpPr txBox="1"/>
          <p:nvPr/>
        </p:nvSpPr>
        <p:spPr>
          <a:xfrm>
            <a:off x="7444446" y="4352060"/>
            <a:ext cx="254716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fr-FR" sz="1400" dirty="0"/>
          </a:p>
          <a:p>
            <a:pPr algn="ctr"/>
            <a:r>
              <a:rPr lang="fr-FR" sz="1400" dirty="0"/>
              <a:t>Archives départementales du Val d’Oise pour nous accompagner dans la rédaction de la politique d’archivage … et pour engager le contrôle scientifique et technique.</a:t>
            </a:r>
          </a:p>
          <a:p>
            <a:pPr algn="ctr"/>
            <a:endParaRPr lang="fr-FR" sz="1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B7F000F-E63F-3DFF-445C-5394570CA50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2801" y="2582930"/>
            <a:ext cx="932324" cy="499585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E60D4AD-FC94-A0DB-74C2-A4645A00EF76}"/>
              </a:ext>
            </a:extLst>
          </p:cNvPr>
          <p:cNvSpPr/>
          <p:nvPr/>
        </p:nvSpPr>
        <p:spPr>
          <a:xfrm>
            <a:off x="7432560" y="4256116"/>
            <a:ext cx="2697480" cy="2038092"/>
          </a:xfrm>
          <a:prstGeom prst="roundRect">
            <a:avLst/>
          </a:prstGeom>
          <a:noFill/>
          <a:ln w="28575">
            <a:solidFill>
              <a:srgbClr val="B58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D337077-27E6-4EBD-4C9E-30E54F7EF594}"/>
              </a:ext>
            </a:extLst>
          </p:cNvPr>
          <p:cNvSpPr txBox="1"/>
          <p:nvPr/>
        </p:nvSpPr>
        <p:spPr>
          <a:xfrm>
            <a:off x="7306023" y="3085683"/>
            <a:ext cx="28240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 </a:t>
            </a:r>
            <a:r>
              <a:rPr lang="fr-FR" sz="1600" b="1" dirty="0"/>
              <a:t>Rédiger</a:t>
            </a:r>
            <a:r>
              <a:rPr lang="fr-FR" sz="1600" dirty="0"/>
              <a:t> la politique d’archivage électronique du SAE mutualisé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11B53C3-BEF9-8505-1437-95753CFE5D4B}"/>
              </a:ext>
            </a:extLst>
          </p:cNvPr>
          <p:cNvSpPr txBox="1"/>
          <p:nvPr/>
        </p:nvSpPr>
        <p:spPr>
          <a:xfrm>
            <a:off x="1524481" y="3102867"/>
            <a:ext cx="2513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Envisager</a:t>
            </a:r>
            <a:r>
              <a:rPr lang="fr-FR" sz="1600" dirty="0"/>
              <a:t> le modèle financier post déploiement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110827-9760-BDE7-4A99-5C40974F2070}"/>
              </a:ext>
            </a:extLst>
          </p:cNvPr>
          <p:cNvSpPr txBox="1"/>
          <p:nvPr/>
        </p:nvSpPr>
        <p:spPr>
          <a:xfrm>
            <a:off x="4383802" y="3084096"/>
            <a:ext cx="2697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Evaluer</a:t>
            </a:r>
            <a:r>
              <a:rPr lang="fr-FR" sz="1600" dirty="0"/>
              <a:t> les formes juridiques de mutualisation du projet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6CF3001-69A5-C00E-2ADC-39BCED1847B6}"/>
              </a:ext>
            </a:extLst>
          </p:cNvPr>
          <p:cNvSpPr/>
          <p:nvPr/>
        </p:nvSpPr>
        <p:spPr>
          <a:xfrm>
            <a:off x="4354114" y="4246880"/>
            <a:ext cx="2697480" cy="2038092"/>
          </a:xfrm>
          <a:prstGeom prst="roundRect">
            <a:avLst/>
          </a:prstGeom>
          <a:noFill/>
          <a:ln w="28575">
            <a:solidFill>
              <a:srgbClr val="B58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EF87031-EE88-B092-F115-990EF3FDC758}"/>
              </a:ext>
            </a:extLst>
          </p:cNvPr>
          <p:cNvSpPr txBox="1"/>
          <p:nvPr/>
        </p:nvSpPr>
        <p:spPr>
          <a:xfrm>
            <a:off x="4466333" y="4782948"/>
            <a:ext cx="23633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fr-FR" sz="1400" dirty="0"/>
          </a:p>
          <a:p>
            <a:pPr algn="ctr"/>
            <a:r>
              <a:rPr lang="fr-FR" sz="1400" b="1" dirty="0"/>
              <a:t>Préfiguration</a:t>
            </a:r>
            <a:r>
              <a:rPr lang="fr-FR" sz="1400" dirty="0"/>
              <a:t> du service mutualisé pour l’archivage numérique du territoire.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05D4644-869D-7981-FEB0-D34FFC8BAB67}"/>
              </a:ext>
            </a:extLst>
          </p:cNvPr>
          <p:cNvSpPr/>
          <p:nvPr/>
        </p:nvSpPr>
        <p:spPr>
          <a:xfrm>
            <a:off x="1500224" y="4246880"/>
            <a:ext cx="2697480" cy="2246768"/>
          </a:xfrm>
          <a:prstGeom prst="roundRect">
            <a:avLst/>
          </a:prstGeom>
          <a:noFill/>
          <a:ln w="28575">
            <a:solidFill>
              <a:srgbClr val="B58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9D84673-289F-4566-E326-4EBFCBB061CF}"/>
              </a:ext>
            </a:extLst>
          </p:cNvPr>
          <p:cNvSpPr txBox="1"/>
          <p:nvPr/>
        </p:nvSpPr>
        <p:spPr>
          <a:xfrm>
            <a:off x="1674567" y="4038203"/>
            <a:ext cx="236339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fr-FR" sz="1400" dirty="0"/>
          </a:p>
          <a:p>
            <a:pPr algn="ctr"/>
            <a:endParaRPr lang="fr-FR" sz="1400" dirty="0"/>
          </a:p>
          <a:p>
            <a:pPr algn="ctr"/>
            <a:r>
              <a:rPr lang="fr-FR" sz="1400" dirty="0"/>
              <a:t>Evaluer les temps agents à la CACP et en commune</a:t>
            </a:r>
          </a:p>
          <a:p>
            <a:pPr algn="ctr"/>
            <a:endParaRPr lang="fr-FR" sz="1400" dirty="0"/>
          </a:p>
          <a:p>
            <a:pPr algn="ctr"/>
            <a:r>
              <a:rPr lang="fr-FR" sz="1400" dirty="0"/>
              <a:t>Identifier ce qui relève de la solidarité territoriale</a:t>
            </a:r>
          </a:p>
          <a:p>
            <a:pPr algn="ctr"/>
            <a:endParaRPr lang="fr-FR" sz="1400" dirty="0"/>
          </a:p>
          <a:p>
            <a:pPr algn="ctr"/>
            <a:r>
              <a:rPr lang="fr-FR" sz="1400" dirty="0"/>
              <a:t>Etablir pour le coût réel des scenarii de clés de répartition</a:t>
            </a:r>
          </a:p>
        </p:txBody>
      </p:sp>
    </p:spTree>
    <p:extLst>
      <p:ext uri="{BB962C8B-B14F-4D97-AF65-F5344CB8AC3E}">
        <p14:creationId xmlns:p14="http://schemas.microsoft.com/office/powerpoint/2010/main" val="1455326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CustomShape 1"/>
          <p:cNvSpPr/>
          <p:nvPr/>
        </p:nvSpPr>
        <p:spPr>
          <a:xfrm>
            <a:off x="3158631" y="3097633"/>
            <a:ext cx="7119585" cy="22576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3131" tIns="56566" rIns="113131" bIns="56566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542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icksand"/>
                <a:ea typeface="DejaVu Sans"/>
                <a:cs typeface="DejaVu Sans"/>
              </a:rPr>
              <a:t>Documents de définition fonctionnelle</a:t>
            </a:r>
            <a:endParaRPr kumimoji="0" lang="fr-FR" sz="7542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44" name="CustomShape 3"/>
          <p:cNvSpPr/>
          <p:nvPr/>
        </p:nvSpPr>
        <p:spPr>
          <a:xfrm>
            <a:off x="6227657" y="5963494"/>
            <a:ext cx="188703" cy="104533"/>
          </a:xfrm>
          <a:custGeom>
            <a:avLst/>
            <a:gdLst/>
            <a:ahLst/>
            <a:cxnLst/>
            <a:rect l="l" t="t" r="r" b="b"/>
            <a:pathLst>
              <a:path w="63" h="32">
                <a:moveTo>
                  <a:pt x="4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6" y="0"/>
                  <a:pt x="63" y="7"/>
                  <a:pt x="63" y="16"/>
                </a:cubicBezTo>
                <a:cubicBezTo>
                  <a:pt x="63" y="25"/>
                  <a:pt x="56" y="32"/>
                  <a:pt x="47" y="32"/>
                </a:cubicBezTo>
                <a:close/>
              </a:path>
            </a:pathLst>
          </a:custGeom>
          <a:solidFill>
            <a:srgbClr val="6F9E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2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45" name="CustomShape 4"/>
          <p:cNvSpPr/>
          <p:nvPr/>
        </p:nvSpPr>
        <p:spPr>
          <a:xfrm>
            <a:off x="6505056" y="5963494"/>
            <a:ext cx="340299" cy="104533"/>
          </a:xfrm>
          <a:custGeom>
            <a:avLst/>
            <a:gdLst/>
            <a:ahLst/>
            <a:cxnLst/>
            <a:rect l="l" t="t" r="r" b="b"/>
            <a:pathLst>
              <a:path w="113" h="32">
                <a:moveTo>
                  <a:pt x="97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6" y="0"/>
                  <a:pt x="113" y="7"/>
                  <a:pt x="113" y="16"/>
                </a:cubicBezTo>
                <a:cubicBezTo>
                  <a:pt x="113" y="25"/>
                  <a:pt x="106" y="32"/>
                  <a:pt x="97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2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46" name="CustomShape 5"/>
          <p:cNvSpPr/>
          <p:nvPr/>
        </p:nvSpPr>
        <p:spPr>
          <a:xfrm>
            <a:off x="6932697" y="5963494"/>
            <a:ext cx="280112" cy="104533"/>
          </a:xfrm>
          <a:custGeom>
            <a:avLst/>
            <a:gdLst/>
            <a:ahLst/>
            <a:cxnLst/>
            <a:rect l="l" t="t" r="r" b="b"/>
            <a:pathLst>
              <a:path w="93" h="32">
                <a:moveTo>
                  <a:pt x="7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85" y="0"/>
                  <a:pt x="93" y="7"/>
                  <a:pt x="93" y="16"/>
                </a:cubicBezTo>
                <a:cubicBezTo>
                  <a:pt x="93" y="25"/>
                  <a:pt x="85" y="32"/>
                  <a:pt x="76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2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15204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55BC69-2E1C-C7B2-6099-7C2D4E976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94" y="76488"/>
            <a:ext cx="15726996" cy="997196"/>
          </a:xfrm>
        </p:spPr>
        <p:txBody>
          <a:bodyPr/>
          <a:lstStyle/>
          <a:p>
            <a:r>
              <a:rPr lang="fr-FR" sz="3600" b="1" dirty="0">
                <a:solidFill>
                  <a:srgbClr val="38A3A5"/>
                </a:solidFill>
              </a:rPr>
              <a:t>Documenter des process de versement dans le SAE</a:t>
            </a:r>
          </a:p>
        </p:txBody>
      </p:sp>
      <p:pic>
        <p:nvPicPr>
          <p:cNvPr id="3" name="Image 2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C661D02B-7599-131D-19E2-CE918D34C8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208" y="1461278"/>
            <a:ext cx="10705617" cy="6021909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A7211216-6FBF-4E29-27E5-C471E81AAF98}"/>
              </a:ext>
            </a:extLst>
          </p:cNvPr>
          <p:cNvSpPr/>
          <p:nvPr/>
        </p:nvSpPr>
        <p:spPr>
          <a:xfrm>
            <a:off x="8873567" y="3744671"/>
            <a:ext cx="960582" cy="535709"/>
          </a:xfrm>
          <a:prstGeom prst="ellipse">
            <a:avLst/>
          </a:prstGeom>
          <a:solidFill>
            <a:srgbClr val="FFF8E9"/>
          </a:solidFill>
          <a:ln>
            <a:solidFill>
              <a:srgbClr val="FFF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CFFEDF-827D-9049-BC26-B4C36DA702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2560" y="6666163"/>
            <a:ext cx="599277" cy="48375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D9938D5-B1AB-E909-773B-14043AC04317}"/>
              </a:ext>
            </a:extLst>
          </p:cNvPr>
          <p:cNvSpPr txBox="1"/>
          <p:nvPr/>
        </p:nvSpPr>
        <p:spPr>
          <a:xfrm>
            <a:off x="4275283" y="6802540"/>
            <a:ext cx="21188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>
                <a:solidFill>
                  <a:schemeClr val="accent6">
                    <a:lumMod val="75000"/>
                  </a:schemeClr>
                </a:solidFill>
              </a:rPr>
              <a:t>Connecter les applis métiers </a:t>
            </a:r>
          </a:p>
          <a:p>
            <a:pPr algn="ctr"/>
            <a:r>
              <a:rPr lang="fr-FR" sz="1050" b="1" i="1" dirty="0">
                <a:solidFill>
                  <a:schemeClr val="accent6">
                    <a:lumMod val="75000"/>
                  </a:schemeClr>
                </a:solidFill>
              </a:rPr>
              <a:t>au SAE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2153E62-1C54-2797-74F9-4AE5B2818A36}"/>
              </a:ext>
            </a:extLst>
          </p:cNvPr>
          <p:cNvSpPr txBox="1"/>
          <p:nvPr/>
        </p:nvSpPr>
        <p:spPr>
          <a:xfrm>
            <a:off x="3933266" y="5179513"/>
            <a:ext cx="13811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 b="1" i="1">
                <a:solidFill>
                  <a:srgbClr val="7030A0"/>
                </a:solidFill>
              </a:defRPr>
            </a:lvl1pPr>
          </a:lstStyle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Verser manuellement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99348A2-325B-2CE4-8348-8C7038569958}"/>
              </a:ext>
            </a:extLst>
          </p:cNvPr>
          <p:cNvSpPr txBox="1"/>
          <p:nvPr/>
        </p:nvSpPr>
        <p:spPr>
          <a:xfrm>
            <a:off x="-1012471" y="892793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2400" dirty="0">
                <a:solidFill>
                  <a:srgbClr val="38A3A5"/>
                </a:solidFill>
                <a:latin typeface="+mj-lt"/>
                <a:ea typeface="+mj-ea"/>
                <a:cs typeface="+mj-cs"/>
              </a:rPr>
              <a:t>Archiver numériquement, c’est ...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6FFA5AD-6B31-62DA-8555-C447FC50D493}"/>
              </a:ext>
            </a:extLst>
          </p:cNvPr>
          <p:cNvSpPr txBox="1"/>
          <p:nvPr/>
        </p:nvSpPr>
        <p:spPr>
          <a:xfrm>
            <a:off x="1728769" y="3319746"/>
            <a:ext cx="10987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>
                <a:solidFill>
                  <a:schemeClr val="accent6">
                    <a:lumMod val="75000"/>
                  </a:schemeClr>
                </a:solidFill>
              </a:rPr>
              <a:t>Analyser les processus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97FC9AA-580F-C08C-08A3-FC773540C177}"/>
              </a:ext>
            </a:extLst>
          </p:cNvPr>
          <p:cNvCxnSpPr>
            <a:cxnSpLocks/>
          </p:cNvCxnSpPr>
          <p:nvPr/>
        </p:nvCxnSpPr>
        <p:spPr>
          <a:xfrm>
            <a:off x="3422199" y="7195606"/>
            <a:ext cx="7624517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14F246B1-B445-D7C7-11E5-950F079B23FA}"/>
              </a:ext>
            </a:extLst>
          </p:cNvPr>
          <p:cNvSpPr txBox="1"/>
          <p:nvPr/>
        </p:nvSpPr>
        <p:spPr>
          <a:xfrm>
            <a:off x="4887476" y="7164051"/>
            <a:ext cx="615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3FBEBC"/>
                </a:solidFill>
              </a:rPr>
              <a:t>Le système d’archivage électronique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A090A62-4FD7-7C56-1126-0E898BBBE665}"/>
              </a:ext>
            </a:extLst>
          </p:cNvPr>
          <p:cNvCxnSpPr>
            <a:cxnSpLocks/>
          </p:cNvCxnSpPr>
          <p:nvPr/>
        </p:nvCxnSpPr>
        <p:spPr>
          <a:xfrm>
            <a:off x="475208" y="7192540"/>
            <a:ext cx="2946991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A1BB4D16-040D-6A2D-8C04-073293FCFFA9}"/>
              </a:ext>
            </a:extLst>
          </p:cNvPr>
          <p:cNvSpPr txBox="1"/>
          <p:nvPr/>
        </p:nvSpPr>
        <p:spPr>
          <a:xfrm>
            <a:off x="818013" y="7128071"/>
            <a:ext cx="249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3FBEBC"/>
                </a:solidFill>
              </a:rPr>
              <a:t>En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>
                <a:solidFill>
                  <a:srgbClr val="3FBEBC"/>
                </a:solidFill>
              </a:rPr>
              <a:t>amont du SAE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2BC6D01-C121-EFAE-CB83-08B87640E903}"/>
              </a:ext>
            </a:extLst>
          </p:cNvPr>
          <p:cNvSpPr txBox="1"/>
          <p:nvPr/>
        </p:nvSpPr>
        <p:spPr>
          <a:xfrm>
            <a:off x="1597147" y="2268116"/>
            <a:ext cx="1098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>
                <a:solidFill>
                  <a:schemeClr val="accent6">
                    <a:lumMod val="75000"/>
                  </a:schemeClr>
                </a:solidFill>
              </a:rPr>
              <a:t>Identifier les jeux de données à archiver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66A2A84-6EEC-288A-2657-93DD81858EA6}"/>
              </a:ext>
            </a:extLst>
          </p:cNvPr>
          <p:cNvSpPr txBox="1"/>
          <p:nvPr/>
        </p:nvSpPr>
        <p:spPr>
          <a:xfrm>
            <a:off x="421673" y="5329386"/>
            <a:ext cx="1098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>
                <a:solidFill>
                  <a:schemeClr val="accent6">
                    <a:lumMod val="50000"/>
                  </a:schemeClr>
                </a:solidFill>
              </a:rPr>
              <a:t>Services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7F176DF-67B1-BB77-00AC-D720CB189F81}"/>
              </a:ext>
            </a:extLst>
          </p:cNvPr>
          <p:cNvSpPr txBox="1"/>
          <p:nvPr/>
        </p:nvSpPr>
        <p:spPr>
          <a:xfrm>
            <a:off x="1597147" y="5298947"/>
            <a:ext cx="10987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>
                <a:solidFill>
                  <a:srgbClr val="7030A0"/>
                </a:solidFill>
              </a:rPr>
              <a:t>DSI</a:t>
            </a:r>
          </a:p>
          <a:p>
            <a:pPr algn="ctr"/>
            <a:r>
              <a:rPr lang="fr-FR" sz="1050" b="1" i="1" dirty="0">
                <a:solidFill>
                  <a:srgbClr val="7030A0"/>
                </a:solidFill>
              </a:rPr>
              <a:t>Archives</a:t>
            </a:r>
          </a:p>
        </p:txBody>
      </p:sp>
      <p:pic>
        <p:nvPicPr>
          <p:cNvPr id="17" name="Graphique 16" descr="Presse-papiers vérifié avec un remplissage uni">
            <a:extLst>
              <a:ext uri="{FF2B5EF4-FFF2-40B4-BE49-F238E27FC236}">
                <a16:creationId xmlns:a16="http://schemas.microsoft.com/office/drawing/2014/main" id="{87BC994B-A2FD-9FA8-5DB7-52A902B21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4194" y="6211629"/>
            <a:ext cx="914400" cy="914400"/>
          </a:xfrm>
          <a:prstGeom prst="rect">
            <a:avLst/>
          </a:prstGeom>
        </p:spPr>
      </p:pic>
      <p:pic>
        <p:nvPicPr>
          <p:cNvPr id="18" name="Graphique 17" descr="Badge coche avec un remplissage uni">
            <a:extLst>
              <a:ext uri="{FF2B5EF4-FFF2-40B4-BE49-F238E27FC236}">
                <a16:creationId xmlns:a16="http://schemas.microsoft.com/office/drawing/2014/main" id="{D45B558F-12FE-A1CC-D3F6-0CD24FE27E4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00398" y="6702452"/>
            <a:ext cx="502173" cy="502173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DC16FD1-7523-04C9-2DD5-C3EC41B59E23}"/>
              </a:ext>
            </a:extLst>
          </p:cNvPr>
          <p:cNvSpPr txBox="1"/>
          <p:nvPr/>
        </p:nvSpPr>
        <p:spPr>
          <a:xfrm>
            <a:off x="7603235" y="6378562"/>
            <a:ext cx="10987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>
                <a:solidFill>
                  <a:srgbClr val="7030A0"/>
                </a:solidFill>
              </a:rPr>
              <a:t>DSI</a:t>
            </a:r>
          </a:p>
          <a:p>
            <a:pPr algn="ctr"/>
            <a:r>
              <a:rPr lang="fr-FR" sz="1050" b="1" i="1" dirty="0">
                <a:solidFill>
                  <a:srgbClr val="7030A0"/>
                </a:solidFill>
              </a:rPr>
              <a:t>Archives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C797898-D21A-5B60-5546-B300B4ACB2CD}"/>
              </a:ext>
            </a:extLst>
          </p:cNvPr>
          <p:cNvSpPr txBox="1"/>
          <p:nvPr/>
        </p:nvSpPr>
        <p:spPr>
          <a:xfrm>
            <a:off x="5905400" y="3132207"/>
            <a:ext cx="10987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>
                <a:solidFill>
                  <a:srgbClr val="7030A0"/>
                </a:solidFill>
              </a:rPr>
              <a:t>DSI</a:t>
            </a:r>
          </a:p>
          <a:p>
            <a:pPr algn="ctr"/>
            <a:r>
              <a:rPr lang="fr-FR" sz="1050" b="1" i="1" dirty="0">
                <a:solidFill>
                  <a:srgbClr val="7030A0"/>
                </a:solidFill>
              </a:rPr>
              <a:t>Archives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B34B512-4ED5-7F72-2BFD-57D224DD7C2B}"/>
              </a:ext>
            </a:extLst>
          </p:cNvPr>
          <p:cNvSpPr txBox="1"/>
          <p:nvPr/>
        </p:nvSpPr>
        <p:spPr>
          <a:xfrm>
            <a:off x="5024909" y="5698287"/>
            <a:ext cx="789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>
                <a:solidFill>
                  <a:schemeClr val="bg1"/>
                </a:solidFill>
              </a:rPr>
              <a:t>Profils </a:t>
            </a:r>
          </a:p>
          <a:p>
            <a:pPr algn="ctr"/>
            <a:r>
              <a:rPr lang="fr-FR" sz="1000" b="1" dirty="0">
                <a:solidFill>
                  <a:schemeClr val="bg1"/>
                </a:solidFill>
              </a:rPr>
              <a:t>d’archivage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454ACCD-8DD1-EC43-CF13-92F749D09C0F}"/>
              </a:ext>
            </a:extLst>
          </p:cNvPr>
          <p:cNvSpPr txBox="1"/>
          <p:nvPr/>
        </p:nvSpPr>
        <p:spPr>
          <a:xfrm>
            <a:off x="9809018" y="5953775"/>
            <a:ext cx="13035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>
                <a:solidFill>
                  <a:schemeClr val="accent6">
                    <a:lumMod val="75000"/>
                  </a:schemeClr>
                </a:solidFill>
              </a:rPr>
              <a:t>Accéder aux données archivées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24313D2-652D-C273-3C70-8CF56473DC01}"/>
              </a:ext>
            </a:extLst>
          </p:cNvPr>
          <p:cNvSpPr txBox="1"/>
          <p:nvPr/>
        </p:nvSpPr>
        <p:spPr>
          <a:xfrm>
            <a:off x="1709553" y="1446750"/>
            <a:ext cx="1098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>
                <a:solidFill>
                  <a:schemeClr val="accent6">
                    <a:lumMod val="50000"/>
                  </a:schemeClr>
                </a:solidFill>
              </a:rPr>
              <a:t>Services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4D73F14-54C5-94B5-C250-2C8B26FD9547}"/>
              </a:ext>
            </a:extLst>
          </p:cNvPr>
          <p:cNvSpPr txBox="1"/>
          <p:nvPr/>
        </p:nvSpPr>
        <p:spPr>
          <a:xfrm>
            <a:off x="9866283" y="6484922"/>
            <a:ext cx="1098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>
                <a:solidFill>
                  <a:schemeClr val="accent6">
                    <a:lumMod val="50000"/>
                  </a:schemeClr>
                </a:solidFill>
              </a:rPr>
              <a:t>Services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34D08D9-028A-A003-63FE-5A2390AEAA7D}"/>
              </a:ext>
            </a:extLst>
          </p:cNvPr>
          <p:cNvSpPr txBox="1"/>
          <p:nvPr/>
        </p:nvSpPr>
        <p:spPr>
          <a:xfrm>
            <a:off x="9866283" y="6717399"/>
            <a:ext cx="10987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>
                <a:solidFill>
                  <a:srgbClr val="7030A0"/>
                </a:solidFill>
              </a:rPr>
              <a:t>Archives</a:t>
            </a:r>
          </a:p>
          <a:p>
            <a:pPr algn="ctr"/>
            <a:r>
              <a:rPr lang="fr-FR" sz="1050" b="1" i="1" dirty="0">
                <a:solidFill>
                  <a:srgbClr val="7030A0"/>
                </a:solidFill>
              </a:rPr>
              <a:t>Chercheurs</a:t>
            </a:r>
          </a:p>
        </p:txBody>
      </p:sp>
      <p:pic>
        <p:nvPicPr>
          <p:cNvPr id="26" name="Graphique 25" descr="Cercles avec flèches avec un remplissage uni">
            <a:extLst>
              <a:ext uri="{FF2B5EF4-FFF2-40B4-BE49-F238E27FC236}">
                <a16:creationId xmlns:a16="http://schemas.microsoft.com/office/drawing/2014/main" id="{11D55536-4FF7-0C4B-61AC-B7ADA68037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5524" y="1423224"/>
            <a:ext cx="1081192" cy="108119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D0EC7CD5-7C67-8B18-4988-E58925C432D4}"/>
              </a:ext>
            </a:extLst>
          </p:cNvPr>
          <p:cNvSpPr txBox="1"/>
          <p:nvPr/>
        </p:nvSpPr>
        <p:spPr>
          <a:xfrm>
            <a:off x="3475734" y="6693305"/>
            <a:ext cx="10987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>
                <a:solidFill>
                  <a:srgbClr val="7030A0"/>
                </a:solidFill>
              </a:rPr>
              <a:t>DSI</a:t>
            </a:r>
          </a:p>
          <a:p>
            <a:pPr algn="ctr"/>
            <a:r>
              <a:rPr lang="fr-FR" sz="1050" b="1" i="1" dirty="0">
                <a:solidFill>
                  <a:srgbClr val="7030A0"/>
                </a:solidFill>
              </a:rPr>
              <a:t>Archives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8E6D4E5-80B3-C0A4-C38B-F1D4FD4B6746}"/>
              </a:ext>
            </a:extLst>
          </p:cNvPr>
          <p:cNvSpPr txBox="1"/>
          <p:nvPr/>
        </p:nvSpPr>
        <p:spPr>
          <a:xfrm>
            <a:off x="1160156" y="4112922"/>
            <a:ext cx="109879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>
                <a:solidFill>
                  <a:schemeClr val="accent6">
                    <a:lumMod val="75000"/>
                  </a:schemeClr>
                </a:solidFill>
              </a:rPr>
              <a:t>Préparer les jeux de données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297817C-3E09-7831-A2FC-2E1A887619FE}"/>
              </a:ext>
            </a:extLst>
          </p:cNvPr>
          <p:cNvSpPr txBox="1"/>
          <p:nvPr/>
        </p:nvSpPr>
        <p:spPr>
          <a:xfrm>
            <a:off x="1709553" y="1623558"/>
            <a:ext cx="10987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>
                <a:solidFill>
                  <a:srgbClr val="7030A0"/>
                </a:solidFill>
              </a:rPr>
              <a:t>DSI</a:t>
            </a:r>
          </a:p>
          <a:p>
            <a:pPr algn="ctr"/>
            <a:r>
              <a:rPr lang="fr-FR" sz="1050" b="1" i="1" dirty="0">
                <a:solidFill>
                  <a:srgbClr val="7030A0"/>
                </a:solidFill>
              </a:rPr>
              <a:t>Archives</a:t>
            </a:r>
          </a:p>
        </p:txBody>
      </p:sp>
    </p:spTree>
    <p:extLst>
      <p:ext uri="{BB962C8B-B14F-4D97-AF65-F5344CB8AC3E}">
        <p14:creationId xmlns:p14="http://schemas.microsoft.com/office/powerpoint/2010/main" val="607764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704585" y="3270048"/>
            <a:ext cx="5449766" cy="9539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3131" tIns="56566" rIns="113131" bIns="56566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542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icksand"/>
                <a:ea typeface="DejaVu Sans"/>
                <a:cs typeface="DejaVu Sans"/>
              </a:rPr>
              <a:t>SOMMAIRE</a:t>
            </a:r>
            <a:endParaRPr kumimoji="0" lang="fr-FR" sz="7542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22" name="CustomShape 2"/>
          <p:cNvSpPr/>
          <p:nvPr/>
        </p:nvSpPr>
        <p:spPr>
          <a:xfrm>
            <a:off x="7879832" y="861296"/>
            <a:ext cx="4187219" cy="744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86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DejaVu Sans"/>
              </a:rPr>
              <a:t>Historique et étapes des projets</a:t>
            </a:r>
            <a:endParaRPr kumimoji="0" lang="fr-FR" sz="1886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23" name="CustomShape 3"/>
          <p:cNvSpPr/>
          <p:nvPr/>
        </p:nvSpPr>
        <p:spPr>
          <a:xfrm>
            <a:off x="6717746" y="867629"/>
            <a:ext cx="1557142" cy="7824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34" b="1" i="0" u="none" strike="noStrike" kern="1200" cap="none" spc="-18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DejaVu Sans"/>
              </a:rPr>
              <a:t>01</a:t>
            </a:r>
            <a:endParaRPr kumimoji="0" lang="fr-FR" sz="6034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24" name="CustomShape 4"/>
          <p:cNvSpPr/>
          <p:nvPr/>
        </p:nvSpPr>
        <p:spPr>
          <a:xfrm>
            <a:off x="7879832" y="1924555"/>
            <a:ext cx="4187219" cy="744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86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DejaVu Sans"/>
              </a:rPr>
              <a:t>Partenaires</a:t>
            </a:r>
            <a:endParaRPr kumimoji="0" lang="fr-FR" sz="1886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25" name="CustomShape 5"/>
          <p:cNvSpPr/>
          <p:nvPr/>
        </p:nvSpPr>
        <p:spPr>
          <a:xfrm>
            <a:off x="6717746" y="1926363"/>
            <a:ext cx="1557142" cy="7824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34" b="1" i="0" u="none" strike="noStrike" kern="1200" cap="none" spc="-18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DejaVu Sans"/>
              </a:rPr>
              <a:t>02</a:t>
            </a:r>
            <a:endParaRPr kumimoji="0" lang="fr-FR" sz="6034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26" name="CustomShape 6"/>
          <p:cNvSpPr/>
          <p:nvPr/>
        </p:nvSpPr>
        <p:spPr>
          <a:xfrm>
            <a:off x="7879832" y="2937936"/>
            <a:ext cx="4605884" cy="744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86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DejaVu Sans"/>
              </a:rPr>
              <a:t>Méthodes et outils</a:t>
            </a:r>
            <a:endParaRPr kumimoji="0" lang="fr-FR" sz="1886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27" name="CustomShape 7"/>
          <p:cNvSpPr/>
          <p:nvPr/>
        </p:nvSpPr>
        <p:spPr>
          <a:xfrm>
            <a:off x="6717746" y="2934766"/>
            <a:ext cx="1557142" cy="7824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34" b="1" i="0" u="none" strike="noStrike" kern="1200" cap="none" spc="-18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DejaVu Sans"/>
              </a:rPr>
              <a:t>03</a:t>
            </a:r>
            <a:endParaRPr kumimoji="0" lang="fr-FR" sz="6034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28" name="CustomShape 8"/>
          <p:cNvSpPr/>
          <p:nvPr/>
        </p:nvSpPr>
        <p:spPr>
          <a:xfrm>
            <a:off x="7879831" y="4067127"/>
            <a:ext cx="4187219" cy="744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86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DejaVu Sans"/>
              </a:rPr>
              <a:t>Documents de cadrage</a:t>
            </a:r>
            <a:endParaRPr kumimoji="0" lang="fr-FR" sz="1886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Open Sans"/>
              <a:cs typeface="DejaVu Sans"/>
            </a:endParaRPr>
          </a:p>
        </p:txBody>
      </p:sp>
      <p:sp>
        <p:nvSpPr>
          <p:cNvPr id="729" name="CustomShape 9"/>
          <p:cNvSpPr/>
          <p:nvPr/>
        </p:nvSpPr>
        <p:spPr>
          <a:xfrm>
            <a:off x="6717746" y="4026748"/>
            <a:ext cx="1557142" cy="7824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34" b="1" i="0" u="none" strike="noStrike" kern="1200" cap="none" spc="-18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DejaVu Sans"/>
              </a:rPr>
              <a:t>04</a:t>
            </a:r>
            <a:endParaRPr kumimoji="0" lang="fr-FR" sz="6034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" name="CustomShape 6">
            <a:extLst>
              <a:ext uri="{FF2B5EF4-FFF2-40B4-BE49-F238E27FC236}">
                <a16:creationId xmlns:a16="http://schemas.microsoft.com/office/drawing/2014/main" id="{E07385EF-A4AA-9D31-2E8E-AE6A25DE7F2A}"/>
              </a:ext>
            </a:extLst>
          </p:cNvPr>
          <p:cNvSpPr/>
          <p:nvPr/>
        </p:nvSpPr>
        <p:spPr>
          <a:xfrm>
            <a:off x="7879831" y="5040305"/>
            <a:ext cx="4605884" cy="744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86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+mn-lt"/>
              </a:rPr>
              <a:t>Documents de </a:t>
            </a:r>
            <a:r>
              <a:rPr kumimoji="0" lang="fr-FR" sz="1886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DejaVu Sans"/>
              </a:rPr>
              <a:t>définition fonctionnelle</a:t>
            </a:r>
            <a:endParaRPr kumimoji="0" lang="fr-FR" sz="1886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" name="CustomShape 9">
            <a:extLst>
              <a:ext uri="{FF2B5EF4-FFF2-40B4-BE49-F238E27FC236}">
                <a16:creationId xmlns:a16="http://schemas.microsoft.com/office/drawing/2014/main" id="{AE2C74E6-2095-4285-74D1-9A42B8499B3F}"/>
              </a:ext>
            </a:extLst>
          </p:cNvPr>
          <p:cNvSpPr/>
          <p:nvPr/>
        </p:nvSpPr>
        <p:spPr>
          <a:xfrm>
            <a:off x="6717746" y="5047011"/>
            <a:ext cx="1557142" cy="7824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34" b="1" i="0" u="none" strike="noStrike" kern="1200" cap="none" spc="-18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DejaVu Sans"/>
              </a:rPr>
              <a:t>05</a:t>
            </a:r>
            <a:endParaRPr kumimoji="0" lang="fr-FR" sz="6034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5" name="CustomShape 8">
            <a:extLst>
              <a:ext uri="{FF2B5EF4-FFF2-40B4-BE49-F238E27FC236}">
                <a16:creationId xmlns:a16="http://schemas.microsoft.com/office/drawing/2014/main" id="{D70E8C26-6914-CB44-562C-88EDD08C1914}"/>
              </a:ext>
            </a:extLst>
          </p:cNvPr>
          <p:cNvSpPr/>
          <p:nvPr/>
        </p:nvSpPr>
        <p:spPr>
          <a:xfrm>
            <a:off x="7879831" y="6071899"/>
            <a:ext cx="4187219" cy="744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86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DejaVu Sans"/>
              </a:rPr>
              <a:t>Perspectives…</a:t>
            </a:r>
            <a:endParaRPr kumimoji="0" lang="fr-FR" sz="1886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9">
            <a:extLst>
              <a:ext uri="{FF2B5EF4-FFF2-40B4-BE49-F238E27FC236}">
                <a16:creationId xmlns:a16="http://schemas.microsoft.com/office/drawing/2014/main" id="{4FF81B1D-E901-4708-4C41-65E90D009835}"/>
              </a:ext>
            </a:extLst>
          </p:cNvPr>
          <p:cNvSpPr/>
          <p:nvPr/>
        </p:nvSpPr>
        <p:spPr>
          <a:xfrm>
            <a:off x="6717746" y="6054451"/>
            <a:ext cx="1557142" cy="7824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34" b="1" i="0" u="none" strike="noStrike" kern="1200" cap="none" spc="-18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DejaVu Sans"/>
              </a:rPr>
              <a:t>06</a:t>
            </a:r>
            <a:endParaRPr kumimoji="0" lang="fr-FR" sz="6034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7436782-AD37-0CC8-3A3E-210B725517D1}"/>
              </a:ext>
            </a:extLst>
          </p:cNvPr>
          <p:cNvSpPr txBox="1"/>
          <p:nvPr/>
        </p:nvSpPr>
        <p:spPr>
          <a:xfrm>
            <a:off x="518027" y="338744"/>
            <a:ext cx="769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38A3A5"/>
                </a:solidFill>
                <a:latin typeface="+mj-lt"/>
                <a:ea typeface="+mj-ea"/>
                <a:cs typeface="+mj-cs"/>
              </a:rPr>
              <a:t>Versement des données dans VITAM : 3 approches</a:t>
            </a:r>
          </a:p>
        </p:txBody>
      </p:sp>
      <p:pic>
        <p:nvPicPr>
          <p:cNvPr id="5" name="Image 4" descr="Une image contenant texte, diagramme, Dessin d’enfant, conception&#10;&#10;Description générée automatiquement">
            <a:extLst>
              <a:ext uri="{FF2B5EF4-FFF2-40B4-BE49-F238E27FC236}">
                <a16:creationId xmlns:a16="http://schemas.microsoft.com/office/drawing/2014/main" id="{E975605F-EAF4-1044-BEDF-DFF9D58C40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40" y="953308"/>
            <a:ext cx="11455657" cy="644380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67F7909-37A0-9D34-A944-FCA64CD5F5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68" r="14918"/>
          <a:stretch/>
        </p:blipFill>
        <p:spPr>
          <a:xfrm>
            <a:off x="768035" y="1326609"/>
            <a:ext cx="819735" cy="117271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8EE9AC9-EE75-0F65-99F1-67D977C6FB42}"/>
              </a:ext>
            </a:extLst>
          </p:cNvPr>
          <p:cNvSpPr txBox="1"/>
          <p:nvPr/>
        </p:nvSpPr>
        <p:spPr>
          <a:xfrm>
            <a:off x="4277888" y="6974254"/>
            <a:ext cx="29806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>
                <a:solidFill>
                  <a:schemeClr val="accent6">
                    <a:lumMod val="75000"/>
                  </a:schemeClr>
                </a:solidFill>
              </a:rPr>
              <a:t>Connecter l’appli métier (</a:t>
            </a:r>
            <a:r>
              <a:rPr lang="fr-FR" sz="1050" b="1" i="1" dirty="0" err="1">
                <a:solidFill>
                  <a:schemeClr val="accent6">
                    <a:lumMod val="75000"/>
                  </a:schemeClr>
                </a:solidFill>
              </a:rPr>
              <a:t>AirsDélib</a:t>
            </a:r>
            <a:r>
              <a:rPr lang="fr-FR" sz="1050" b="1" i="1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69066-F2C3-1457-47E3-216A212C54C6}"/>
              </a:ext>
            </a:extLst>
          </p:cNvPr>
          <p:cNvSpPr/>
          <p:nvPr/>
        </p:nvSpPr>
        <p:spPr>
          <a:xfrm>
            <a:off x="6386023" y="5211476"/>
            <a:ext cx="655200" cy="574182"/>
          </a:xfrm>
          <a:prstGeom prst="rect">
            <a:avLst/>
          </a:prstGeom>
          <a:solidFill>
            <a:srgbClr val="FFF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     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DF3DB2D-53FC-919D-30D1-3ABD6DB7FB2A}"/>
              </a:ext>
            </a:extLst>
          </p:cNvPr>
          <p:cNvSpPr txBox="1"/>
          <p:nvPr/>
        </p:nvSpPr>
        <p:spPr>
          <a:xfrm>
            <a:off x="3706787" y="4828642"/>
            <a:ext cx="13353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 b="1" i="1">
                <a:solidFill>
                  <a:srgbClr val="7030A0"/>
                </a:solidFill>
              </a:defRPr>
            </a:lvl1pPr>
          </a:lstStyle>
          <a:p>
            <a:r>
              <a:rPr lang="fr-FR" dirty="0"/>
              <a:t>Verser manuellement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10A4E1A-CC9F-621D-A9C3-A50A25483852}"/>
              </a:ext>
            </a:extLst>
          </p:cNvPr>
          <p:cNvSpPr txBox="1"/>
          <p:nvPr/>
        </p:nvSpPr>
        <p:spPr>
          <a:xfrm>
            <a:off x="3616481" y="1126402"/>
            <a:ext cx="46366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accent6">
                    <a:lumMod val="75000"/>
                  </a:schemeClr>
                </a:solidFill>
              </a:rPr>
              <a:t>Module de collecte (dans VITAM)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21DE6E0-F12E-D9F6-F54D-70EE5FB07839}"/>
              </a:ext>
            </a:extLst>
          </p:cNvPr>
          <p:cNvSpPr txBox="1"/>
          <p:nvPr/>
        </p:nvSpPr>
        <p:spPr>
          <a:xfrm>
            <a:off x="3616481" y="4532730"/>
            <a:ext cx="4636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b="1" dirty="0" err="1">
                <a:solidFill>
                  <a:schemeClr val="accent6">
                    <a:lumMod val="75000"/>
                  </a:schemeClr>
                </a:solidFill>
              </a:rPr>
              <a:t>Resip</a:t>
            </a:r>
            <a:r>
              <a:rPr lang="fr-FR" sz="1000" b="1" dirty="0">
                <a:solidFill>
                  <a:schemeClr val="accent6">
                    <a:lumMod val="75000"/>
                  </a:schemeClr>
                </a:solidFill>
              </a:rPr>
              <a:t> puis dépôt SIP dans Vitam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1D059DA-2BD0-8D86-94D6-AEF11824477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84" y="4498303"/>
            <a:ext cx="817730" cy="45374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5" name="Graphique 14" descr="Badge coche avec un remplissage uni">
            <a:extLst>
              <a:ext uri="{FF2B5EF4-FFF2-40B4-BE49-F238E27FC236}">
                <a16:creationId xmlns:a16="http://schemas.microsoft.com/office/drawing/2014/main" id="{76FE4943-C2B1-433D-F9D7-675339657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8398" y="4762392"/>
            <a:ext cx="598055" cy="59805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D2E52DC-6E17-45A1-59C2-1503EFB80A4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6947" y="3987577"/>
            <a:ext cx="1271087" cy="204345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E22053A-CB1B-25CA-C3D4-EAF57893177C}"/>
              </a:ext>
            </a:extLst>
          </p:cNvPr>
          <p:cNvSpPr/>
          <p:nvPr/>
        </p:nvSpPr>
        <p:spPr>
          <a:xfrm>
            <a:off x="8443429" y="5211476"/>
            <a:ext cx="1268748" cy="7328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C2A243C-1803-42C6-77AB-61BFF50DED24}"/>
              </a:ext>
            </a:extLst>
          </p:cNvPr>
          <p:cNvSpPr txBox="1"/>
          <p:nvPr/>
        </p:nvSpPr>
        <p:spPr>
          <a:xfrm>
            <a:off x="582038" y="5198739"/>
            <a:ext cx="1098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>
                <a:solidFill>
                  <a:schemeClr val="accent6">
                    <a:lumMod val="50000"/>
                  </a:schemeClr>
                </a:solidFill>
              </a:rPr>
              <a:t>Services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0BF9849-FD8F-E731-D9D1-B0304067618D}"/>
              </a:ext>
            </a:extLst>
          </p:cNvPr>
          <p:cNvSpPr txBox="1"/>
          <p:nvPr/>
        </p:nvSpPr>
        <p:spPr>
          <a:xfrm>
            <a:off x="4374458" y="2600304"/>
            <a:ext cx="1098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>
                <a:solidFill>
                  <a:schemeClr val="accent6">
                    <a:lumMod val="50000"/>
                  </a:schemeClr>
                </a:solidFill>
              </a:rPr>
              <a:t>Services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C935B60-0392-AB5B-E3B5-236F63E2678F}"/>
              </a:ext>
            </a:extLst>
          </p:cNvPr>
          <p:cNvSpPr txBox="1"/>
          <p:nvPr/>
        </p:nvSpPr>
        <p:spPr>
          <a:xfrm>
            <a:off x="2036837" y="5152698"/>
            <a:ext cx="10987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>
                <a:solidFill>
                  <a:srgbClr val="7030A0"/>
                </a:solidFill>
              </a:rPr>
              <a:t>DSI</a:t>
            </a:r>
          </a:p>
          <a:p>
            <a:pPr algn="ctr"/>
            <a:r>
              <a:rPr lang="fr-FR" sz="1050" b="1" i="1" dirty="0">
                <a:solidFill>
                  <a:srgbClr val="7030A0"/>
                </a:solidFill>
              </a:rPr>
              <a:t>Archives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B982D5-9185-BE5F-707E-DD472A361276}"/>
              </a:ext>
            </a:extLst>
          </p:cNvPr>
          <p:cNvSpPr txBox="1"/>
          <p:nvPr/>
        </p:nvSpPr>
        <p:spPr>
          <a:xfrm>
            <a:off x="4282848" y="3926910"/>
            <a:ext cx="10987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>
                <a:solidFill>
                  <a:srgbClr val="7030A0"/>
                </a:solidFill>
              </a:rPr>
              <a:t>DSI</a:t>
            </a:r>
          </a:p>
          <a:p>
            <a:pPr algn="ctr"/>
            <a:r>
              <a:rPr lang="fr-FR" sz="1050" b="1" i="1" dirty="0">
                <a:solidFill>
                  <a:srgbClr val="7030A0"/>
                </a:solidFill>
              </a:rPr>
              <a:t>Archives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C204925-09E6-9451-56F6-3B07FD282AF1}"/>
              </a:ext>
            </a:extLst>
          </p:cNvPr>
          <p:cNvSpPr txBox="1"/>
          <p:nvPr/>
        </p:nvSpPr>
        <p:spPr>
          <a:xfrm>
            <a:off x="6995687" y="2609293"/>
            <a:ext cx="1098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>
                <a:solidFill>
                  <a:srgbClr val="7030A0"/>
                </a:solidFill>
              </a:rPr>
              <a:t>Archives</a:t>
            </a:r>
          </a:p>
        </p:txBody>
      </p:sp>
      <p:pic>
        <p:nvPicPr>
          <p:cNvPr id="25" name="Graphique 24" descr="Badge 3 contour">
            <a:extLst>
              <a:ext uri="{FF2B5EF4-FFF2-40B4-BE49-F238E27FC236}">
                <a16:creationId xmlns:a16="http://schemas.microsoft.com/office/drawing/2014/main" id="{5FC4B857-6EF6-792A-A7A9-B384C516EA7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22067" y="6456432"/>
            <a:ext cx="494313" cy="494313"/>
          </a:xfrm>
          <a:prstGeom prst="rect">
            <a:avLst/>
          </a:prstGeom>
        </p:spPr>
      </p:pic>
      <p:pic>
        <p:nvPicPr>
          <p:cNvPr id="26" name="Graphique 25" descr="Badge contour">
            <a:extLst>
              <a:ext uri="{FF2B5EF4-FFF2-40B4-BE49-F238E27FC236}">
                <a16:creationId xmlns:a16="http://schemas.microsoft.com/office/drawing/2014/main" id="{42A0112B-F51B-9B9E-EB3A-6D8B363032E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22067" y="4336907"/>
            <a:ext cx="494312" cy="494312"/>
          </a:xfrm>
          <a:prstGeom prst="rect">
            <a:avLst/>
          </a:prstGeom>
        </p:spPr>
      </p:pic>
      <p:pic>
        <p:nvPicPr>
          <p:cNvPr id="27" name="Graphique 26" descr="Badge 1 contour">
            <a:extLst>
              <a:ext uri="{FF2B5EF4-FFF2-40B4-BE49-F238E27FC236}">
                <a16:creationId xmlns:a16="http://schemas.microsoft.com/office/drawing/2014/main" id="{9B121624-27C7-ED83-78FE-FE21E29D705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22067" y="1079453"/>
            <a:ext cx="494312" cy="494312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E950C79-D8DD-231A-92DB-13B7FFD7F745}"/>
              </a:ext>
            </a:extLst>
          </p:cNvPr>
          <p:cNvSpPr txBox="1"/>
          <p:nvPr/>
        </p:nvSpPr>
        <p:spPr>
          <a:xfrm>
            <a:off x="10766402" y="5800998"/>
            <a:ext cx="1098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>
                <a:solidFill>
                  <a:schemeClr val="accent6">
                    <a:lumMod val="50000"/>
                  </a:schemeClr>
                </a:solidFill>
              </a:rPr>
              <a:t>Services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998D7F7-D563-7153-A248-0053303DF69E}"/>
              </a:ext>
            </a:extLst>
          </p:cNvPr>
          <p:cNvSpPr txBox="1"/>
          <p:nvPr/>
        </p:nvSpPr>
        <p:spPr>
          <a:xfrm>
            <a:off x="10769663" y="5944324"/>
            <a:ext cx="10987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>
                <a:solidFill>
                  <a:srgbClr val="7030A0"/>
                </a:solidFill>
              </a:rPr>
              <a:t>Archives</a:t>
            </a:r>
          </a:p>
          <a:p>
            <a:pPr algn="ctr"/>
            <a:r>
              <a:rPr lang="fr-FR" sz="1050" b="1" i="1" dirty="0">
                <a:solidFill>
                  <a:srgbClr val="7030A0"/>
                </a:solidFill>
              </a:rPr>
              <a:t>Chercheurs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6EBBFF-CD1B-C91D-9179-D51211955614}"/>
              </a:ext>
            </a:extLst>
          </p:cNvPr>
          <p:cNvSpPr/>
          <p:nvPr/>
        </p:nvSpPr>
        <p:spPr>
          <a:xfrm>
            <a:off x="7845387" y="6292368"/>
            <a:ext cx="728532" cy="732848"/>
          </a:xfrm>
          <a:prstGeom prst="rect">
            <a:avLst/>
          </a:prstGeom>
          <a:solidFill>
            <a:srgbClr val="FFF9EA"/>
          </a:solidFill>
          <a:ln>
            <a:solidFill>
              <a:srgbClr val="FFF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 descr="Badge coche avec un remplissage uni">
            <a:extLst>
              <a:ext uri="{FF2B5EF4-FFF2-40B4-BE49-F238E27FC236}">
                <a16:creationId xmlns:a16="http://schemas.microsoft.com/office/drawing/2014/main" id="{978088D8-EFE2-637D-2506-24704E502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2073" y="6498003"/>
            <a:ext cx="598055" cy="59805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7E99194-6228-5E65-5E4A-4EAFE6408D76}"/>
              </a:ext>
            </a:extLst>
          </p:cNvPr>
          <p:cNvSpPr txBox="1"/>
          <p:nvPr/>
        </p:nvSpPr>
        <p:spPr>
          <a:xfrm>
            <a:off x="7406725" y="6174543"/>
            <a:ext cx="1408750" cy="41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>
                <a:solidFill>
                  <a:srgbClr val="7030A0"/>
                </a:solidFill>
              </a:rPr>
              <a:t>Profils </a:t>
            </a:r>
          </a:p>
          <a:p>
            <a:pPr algn="ctr"/>
            <a:r>
              <a:rPr lang="fr-FR" sz="1000" b="1" dirty="0">
                <a:solidFill>
                  <a:srgbClr val="7030A0"/>
                </a:solidFill>
              </a:rPr>
              <a:t>d’archivage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9C67AEEF-17D6-AC10-0677-0C84EE3CEE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2656" y="1630824"/>
            <a:ext cx="1292729" cy="56428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33" name="Graphique 32" descr="Cercles avec flèches avec un remplissage uni">
            <a:extLst>
              <a:ext uri="{FF2B5EF4-FFF2-40B4-BE49-F238E27FC236}">
                <a16:creationId xmlns:a16="http://schemas.microsoft.com/office/drawing/2014/main" id="{1B67BA38-2916-BDDA-583F-F6E07D060AB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66402" y="858396"/>
            <a:ext cx="1292729" cy="129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0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BB0E4C-BF5E-8FEE-71B1-DB451C526327}"/>
              </a:ext>
            </a:extLst>
          </p:cNvPr>
          <p:cNvSpPr txBox="1"/>
          <p:nvPr/>
        </p:nvSpPr>
        <p:spPr>
          <a:xfrm>
            <a:off x="395417" y="642551"/>
            <a:ext cx="10256108" cy="5909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114942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38A3A5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Des outils encadrer les versements</a:t>
            </a:r>
          </a:p>
        </p:txBody>
      </p:sp>
      <p:pic>
        <p:nvPicPr>
          <p:cNvPr id="8" name="Image 7" descr="Une image contenant texte, Police, diagramme, carte&#10;&#10;Description générée automatiquement">
            <a:extLst>
              <a:ext uri="{FF2B5EF4-FFF2-40B4-BE49-F238E27FC236}">
                <a16:creationId xmlns:a16="http://schemas.microsoft.com/office/drawing/2014/main" id="{9ECBB3D0-E891-1E1C-3F2D-B0DE1E170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363" y="1383602"/>
            <a:ext cx="1889403" cy="146102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Image 8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48854AC5-FC11-7F8D-41D8-AFA61B573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860" y="1384205"/>
            <a:ext cx="2176711" cy="144652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Image 6" descr="Une image contenant texte, capture d’écran, Police, Graphique&#10;&#10;Description générée automatiquement">
            <a:extLst>
              <a:ext uri="{FF2B5EF4-FFF2-40B4-BE49-F238E27FC236}">
                <a16:creationId xmlns:a16="http://schemas.microsoft.com/office/drawing/2014/main" id="{EA3212D0-2A3E-9A3E-E67D-4EE809478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999" y="2001879"/>
            <a:ext cx="1730688" cy="242526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Image 9" descr="Une image contenant cercle, logo, Graphique, Police&#10;&#10;Description générée automatiquement">
            <a:extLst>
              <a:ext uri="{FF2B5EF4-FFF2-40B4-BE49-F238E27FC236}">
                <a16:creationId xmlns:a16="http://schemas.microsoft.com/office/drawing/2014/main" id="{919AFFAA-3933-E69D-A639-64F15C379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509" y="4871408"/>
            <a:ext cx="2643085" cy="231294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0F02FB4-7BFB-6FE1-242C-10DC497FEA66}"/>
              </a:ext>
            </a:extLst>
          </p:cNvPr>
          <p:cNvSpPr txBox="1"/>
          <p:nvPr/>
        </p:nvSpPr>
        <p:spPr>
          <a:xfrm>
            <a:off x="9278824" y="5804822"/>
            <a:ext cx="33229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B484EF8-D6C0-4C5E-8E8A-6582043FC0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20103">
            <a:off x="1325185" y="5134705"/>
            <a:ext cx="961020" cy="96102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449ECD3-DA24-4D89-BA09-EB7F8F9EC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54657">
            <a:off x="6137260" y="3729432"/>
            <a:ext cx="961020" cy="96102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A0BE83C-E424-49B4-AB19-B8171240E9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20103">
            <a:off x="10171015" y="4601026"/>
            <a:ext cx="961020" cy="961020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D59A258A-C0B1-4BE2-9489-AAF97713C227}"/>
              </a:ext>
            </a:extLst>
          </p:cNvPr>
          <p:cNvSpPr/>
          <p:nvPr/>
        </p:nvSpPr>
        <p:spPr>
          <a:xfrm>
            <a:off x="309132" y="6300431"/>
            <a:ext cx="3144417" cy="1156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Approche par processus documentaire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C3D28F6-6505-411C-95E9-92B054BB997B}"/>
              </a:ext>
            </a:extLst>
          </p:cNvPr>
          <p:cNvSpPr/>
          <p:nvPr/>
        </p:nvSpPr>
        <p:spPr>
          <a:xfrm>
            <a:off x="4975915" y="2012974"/>
            <a:ext cx="3144417" cy="1446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Adaptation des procédures pour les services versants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733AE53-797A-49E4-9EDB-00B3A09DC7BC}"/>
              </a:ext>
            </a:extLst>
          </p:cNvPr>
          <p:cNvSpPr/>
          <p:nvPr/>
        </p:nvSpPr>
        <p:spPr>
          <a:xfrm>
            <a:off x="9079316" y="5804822"/>
            <a:ext cx="3144417" cy="1446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Documentation de la production documentaire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8702F2D-DF81-4EBB-8802-31AFDE8452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09" y="1383602"/>
            <a:ext cx="3438198" cy="338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64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9D41B32-43E9-74E2-B6B3-A841F0E541C1}"/>
              </a:ext>
            </a:extLst>
          </p:cNvPr>
          <p:cNvSpPr txBox="1"/>
          <p:nvPr/>
        </p:nvSpPr>
        <p:spPr>
          <a:xfrm>
            <a:off x="334457" y="166406"/>
            <a:ext cx="1025610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49420">
              <a:lnSpc>
                <a:spcPct val="90000"/>
              </a:lnSpc>
              <a:spcBef>
                <a:spcPct val="0"/>
              </a:spcBef>
            </a:pPr>
            <a:r>
              <a:rPr lang="fr-FR" sz="3600" b="1" dirty="0">
                <a:solidFill>
                  <a:srgbClr val="38A3A5"/>
                </a:solidFill>
                <a:latin typeface="+mj-lt"/>
                <a:ea typeface="+mj-ea"/>
                <a:cs typeface="+mj-cs"/>
              </a:rPr>
              <a:t>Documenter la gestion de la plateforme</a:t>
            </a:r>
          </a:p>
        </p:txBody>
      </p:sp>
      <p:pic>
        <p:nvPicPr>
          <p:cNvPr id="4" name="Image 3" descr="Une image contenant ordinateur portable, ordinateur, texte, capture d’écran&#10;&#10;Description générée automatiquement">
            <a:extLst>
              <a:ext uri="{FF2B5EF4-FFF2-40B4-BE49-F238E27FC236}">
                <a16:creationId xmlns:a16="http://schemas.microsoft.com/office/drawing/2014/main" id="{50527718-6BCA-CBA7-0E6B-B4B6396285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8" b="24585"/>
          <a:stretch/>
        </p:blipFill>
        <p:spPr>
          <a:xfrm>
            <a:off x="213655" y="1251055"/>
            <a:ext cx="13012463" cy="47447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9786152-C62B-2565-AF51-A129EEA2B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95" t="8108" r="12310" b="-3378"/>
          <a:stretch/>
        </p:blipFill>
        <p:spPr>
          <a:xfrm>
            <a:off x="5505766" y="3100175"/>
            <a:ext cx="2428240" cy="145288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AF6F12D-92D2-83E5-7583-12E554997AAD}"/>
              </a:ext>
            </a:extLst>
          </p:cNvPr>
          <p:cNvSpPr txBox="1"/>
          <p:nvPr/>
        </p:nvSpPr>
        <p:spPr>
          <a:xfrm>
            <a:off x="1191435" y="2376403"/>
            <a:ext cx="35431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Modes opératoires </a:t>
            </a:r>
            <a:r>
              <a:rPr lang="fr-FR" sz="1400" dirty="0"/>
              <a:t>pour alimenter les référentiels : règles de gestion, service agents …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0758645-9843-FCEA-95D0-294035813402}"/>
              </a:ext>
            </a:extLst>
          </p:cNvPr>
          <p:cNvSpPr txBox="1"/>
          <p:nvPr/>
        </p:nvSpPr>
        <p:spPr>
          <a:xfrm>
            <a:off x="1191434" y="3524369"/>
            <a:ext cx="35431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Modes opératoires </a:t>
            </a:r>
            <a:r>
              <a:rPr lang="fr-FR" sz="1400" dirty="0"/>
              <a:t>pour gérer les utilisateurs de la plateforme ; création de droits, suppression, anonymisation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2C5B61-577C-BA05-8984-495823195B64}"/>
              </a:ext>
            </a:extLst>
          </p:cNvPr>
          <p:cNvSpPr txBox="1"/>
          <p:nvPr/>
        </p:nvSpPr>
        <p:spPr>
          <a:xfrm>
            <a:off x="1191435" y="4763889"/>
            <a:ext cx="35431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Mise en place </a:t>
            </a:r>
            <a:r>
              <a:rPr lang="fr-FR" sz="1400" b="1" dirty="0"/>
              <a:t>d’une nomenclature </a:t>
            </a:r>
            <a:r>
              <a:rPr lang="fr-FR" sz="1400" dirty="0"/>
              <a:t>commune pour homogénéiser les pratiques dans chacune des organisations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83CC74C-5FB8-6560-1BE7-39AEEF6ECDE7}"/>
              </a:ext>
            </a:extLst>
          </p:cNvPr>
          <p:cNvSpPr txBox="1"/>
          <p:nvPr/>
        </p:nvSpPr>
        <p:spPr>
          <a:xfrm>
            <a:off x="8705214" y="2320175"/>
            <a:ext cx="35431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400" b="1" dirty="0"/>
              <a:t>Modes opératoires</a:t>
            </a:r>
            <a:r>
              <a:rPr lang="fr-FR" sz="1400" dirty="0"/>
              <a:t> de l’arbre de positionnement (cadre de classement des données sur chaque organisation) : déposer, modifier, effacer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58EEEB-72B4-C67C-2E76-9B62050EB1FA}"/>
              </a:ext>
            </a:extLst>
          </p:cNvPr>
          <p:cNvSpPr txBox="1"/>
          <p:nvPr/>
        </p:nvSpPr>
        <p:spPr>
          <a:xfrm>
            <a:off x="8625840" y="3685169"/>
            <a:ext cx="36224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400" b="1" dirty="0"/>
              <a:t>Modes opératoires </a:t>
            </a:r>
            <a:r>
              <a:rPr lang="fr-FR" sz="1400" dirty="0"/>
              <a:t>pour verser les données sur la plateforme : via </a:t>
            </a:r>
            <a:r>
              <a:rPr lang="fr-FR" sz="1400" dirty="0" err="1"/>
              <a:t>resip</a:t>
            </a:r>
            <a:r>
              <a:rPr lang="fr-FR" sz="1400" dirty="0"/>
              <a:t>, via l’orchestrateur, via le module de collecte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3160380-4557-AF10-B656-39D006FE2A37}"/>
              </a:ext>
            </a:extLst>
          </p:cNvPr>
          <p:cNvSpPr txBox="1"/>
          <p:nvPr/>
        </p:nvSpPr>
        <p:spPr>
          <a:xfrm>
            <a:off x="8705215" y="4805164"/>
            <a:ext cx="354312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400" b="1" dirty="0"/>
              <a:t>Modes opératoires</a:t>
            </a:r>
            <a:r>
              <a:rPr lang="fr-FR" sz="1400" dirty="0"/>
              <a:t> pour accéder aux données, gérer le cycle de vie des données (suppression), accéder aux suivis de la gestion des données, mettre à jour les métadonnées …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8980E88-4E46-B287-D9B4-D56E7B58E20D}"/>
              </a:ext>
            </a:extLst>
          </p:cNvPr>
          <p:cNvGrpSpPr/>
          <p:nvPr/>
        </p:nvGrpSpPr>
        <p:grpSpPr>
          <a:xfrm>
            <a:off x="4571046" y="5708396"/>
            <a:ext cx="4297680" cy="1684873"/>
            <a:chOff x="4571046" y="5708396"/>
            <a:chExt cx="4297680" cy="168487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FA87C7-ECE0-75DD-F3A7-C343C2873D18}"/>
                </a:ext>
              </a:extLst>
            </p:cNvPr>
            <p:cNvSpPr/>
            <p:nvPr/>
          </p:nvSpPr>
          <p:spPr>
            <a:xfrm>
              <a:off x="4571046" y="5920075"/>
              <a:ext cx="4297680" cy="1473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Organigramme : Extraire 13">
              <a:extLst>
                <a:ext uri="{FF2B5EF4-FFF2-40B4-BE49-F238E27FC236}">
                  <a16:creationId xmlns:a16="http://schemas.microsoft.com/office/drawing/2014/main" id="{4B4516CE-2DF7-5B3D-F03E-BF12F9C96BD2}"/>
                </a:ext>
              </a:extLst>
            </p:cNvPr>
            <p:cNvSpPr/>
            <p:nvPr/>
          </p:nvSpPr>
          <p:spPr>
            <a:xfrm>
              <a:off x="6386689" y="5708396"/>
              <a:ext cx="666395" cy="361947"/>
            </a:xfrm>
            <a:prstGeom prst="flowChartExtra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B982B7E6-E29C-0B45-CFB1-E51D29CB3CB5}"/>
              </a:ext>
            </a:extLst>
          </p:cNvPr>
          <p:cNvSpPr txBox="1"/>
          <p:nvPr/>
        </p:nvSpPr>
        <p:spPr>
          <a:xfrm>
            <a:off x="4571046" y="6007506"/>
            <a:ext cx="460247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/>
              <a:t>Socle documentaire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Rédigé par les archivistes et informaticiens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Partagé sur une plateforme collaborative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Testé par l’ensemble des collectivités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Actualisé au gré des montées de 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Partage de csv type et arbre type pour dépôt par « import »</a:t>
            </a:r>
          </a:p>
          <a:p>
            <a:r>
              <a:rPr lang="fr-FR" sz="1400" b="1" dirty="0"/>
              <a:t>….</a:t>
            </a:r>
            <a:r>
              <a:rPr lang="fr-FR" sz="1600" b="1" dirty="0"/>
              <a:t>.</a:t>
            </a:r>
            <a:r>
              <a:rPr lang="fr-FR" sz="1400" b="1" dirty="0"/>
              <a:t> Mais encore beaucoup à faire !!!!</a:t>
            </a:r>
            <a:endParaRPr lang="fr-FR" sz="1200" b="1" dirty="0"/>
          </a:p>
        </p:txBody>
      </p:sp>
    </p:spTree>
    <p:extLst>
      <p:ext uri="{BB962C8B-B14F-4D97-AF65-F5344CB8AC3E}">
        <p14:creationId xmlns:p14="http://schemas.microsoft.com/office/powerpoint/2010/main" val="32762294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CustomShape 1"/>
          <p:cNvSpPr/>
          <p:nvPr/>
        </p:nvSpPr>
        <p:spPr>
          <a:xfrm>
            <a:off x="3158631" y="3097633"/>
            <a:ext cx="7119585" cy="22576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3131" tIns="56566" rIns="113131" bIns="56566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542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icksand"/>
                <a:ea typeface="DejaVu Sans"/>
                <a:cs typeface="DejaVu Sans"/>
              </a:rPr>
              <a:t>Perspectives…</a:t>
            </a:r>
            <a:endParaRPr kumimoji="0" lang="fr-FR" sz="7542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44" name="CustomShape 3"/>
          <p:cNvSpPr/>
          <p:nvPr/>
        </p:nvSpPr>
        <p:spPr>
          <a:xfrm>
            <a:off x="6227657" y="5647615"/>
            <a:ext cx="188703" cy="104533"/>
          </a:xfrm>
          <a:custGeom>
            <a:avLst/>
            <a:gdLst/>
            <a:ahLst/>
            <a:cxnLst/>
            <a:rect l="l" t="t" r="r" b="b"/>
            <a:pathLst>
              <a:path w="63" h="32">
                <a:moveTo>
                  <a:pt x="4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6" y="0"/>
                  <a:pt x="63" y="7"/>
                  <a:pt x="63" y="16"/>
                </a:cubicBezTo>
                <a:cubicBezTo>
                  <a:pt x="63" y="25"/>
                  <a:pt x="56" y="32"/>
                  <a:pt x="47" y="32"/>
                </a:cubicBezTo>
                <a:close/>
              </a:path>
            </a:pathLst>
          </a:custGeom>
          <a:solidFill>
            <a:srgbClr val="6F9E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2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45" name="CustomShape 4"/>
          <p:cNvSpPr/>
          <p:nvPr/>
        </p:nvSpPr>
        <p:spPr>
          <a:xfrm>
            <a:off x="6505056" y="5647615"/>
            <a:ext cx="340299" cy="104533"/>
          </a:xfrm>
          <a:custGeom>
            <a:avLst/>
            <a:gdLst/>
            <a:ahLst/>
            <a:cxnLst/>
            <a:rect l="l" t="t" r="r" b="b"/>
            <a:pathLst>
              <a:path w="113" h="32">
                <a:moveTo>
                  <a:pt x="97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6" y="0"/>
                  <a:pt x="113" y="7"/>
                  <a:pt x="113" y="16"/>
                </a:cubicBezTo>
                <a:cubicBezTo>
                  <a:pt x="113" y="25"/>
                  <a:pt x="106" y="32"/>
                  <a:pt x="97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2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46" name="CustomShape 5"/>
          <p:cNvSpPr/>
          <p:nvPr/>
        </p:nvSpPr>
        <p:spPr>
          <a:xfrm>
            <a:off x="6932697" y="5647615"/>
            <a:ext cx="280112" cy="104533"/>
          </a:xfrm>
          <a:custGeom>
            <a:avLst/>
            <a:gdLst/>
            <a:ahLst/>
            <a:cxnLst/>
            <a:rect l="l" t="t" r="r" b="b"/>
            <a:pathLst>
              <a:path w="93" h="32">
                <a:moveTo>
                  <a:pt x="7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85" y="0"/>
                  <a:pt x="93" y="7"/>
                  <a:pt x="93" y="16"/>
                </a:cubicBezTo>
                <a:cubicBezTo>
                  <a:pt x="93" y="25"/>
                  <a:pt x="85" y="32"/>
                  <a:pt x="76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2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7428835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A7565AB5-EF92-4286-82D2-A92075119A70}"/>
              </a:ext>
            </a:extLst>
          </p:cNvPr>
          <p:cNvSpPr txBox="1">
            <a:spLocks/>
          </p:cNvSpPr>
          <p:nvPr/>
        </p:nvSpPr>
        <p:spPr>
          <a:xfrm>
            <a:off x="2273748" y="2565400"/>
            <a:ext cx="10978788" cy="3474720"/>
          </a:xfrm>
          <a:prstGeom prst="rect">
            <a:avLst/>
          </a:prstGeom>
          <a:solidFill>
            <a:srgbClr val="DDE8CB"/>
          </a:solidFill>
        </p:spPr>
        <p:txBody>
          <a:bodyPr lIns="0" tIns="0" rIns="0" bIns="0">
            <a:normAutofit/>
          </a:bodyPr>
          <a:lstStyle>
            <a:lvl1pPr marL="543024" indent="-407268" algn="l" defTabSz="1149420" rtl="0" eaLnBrk="1" latinLnBrk="0" hangingPunct="1">
              <a:lnSpc>
                <a:spcPct val="90000"/>
              </a:lnSpc>
              <a:spcBef>
                <a:spcPts val="1781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sz="35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2064" indent="-287354" algn="l" defTabSz="1149420" rtl="0" eaLnBrk="1" latinLnBrk="0" hangingPunct="1">
              <a:lnSpc>
                <a:spcPct val="90000"/>
              </a:lnSpc>
              <a:spcBef>
                <a:spcPts val="629"/>
              </a:spcBef>
              <a:buFont typeface="Arial" panose="020B0604020202020204" pitchFamily="34" charset="0"/>
              <a:buChar char="•"/>
              <a:defRPr sz="3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36774" indent="-287354" algn="l" defTabSz="1149420" rtl="0" eaLnBrk="1" latinLnBrk="0" hangingPunct="1">
              <a:lnSpc>
                <a:spcPct val="90000"/>
              </a:lnSpc>
              <a:spcBef>
                <a:spcPts val="629"/>
              </a:spcBef>
              <a:buFont typeface="Arial" panose="020B0604020202020204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1484" indent="-287354" algn="l" defTabSz="1149420" rtl="0" eaLnBrk="1" latinLnBrk="0" hangingPunct="1">
              <a:lnSpc>
                <a:spcPct val="90000"/>
              </a:lnSpc>
              <a:spcBef>
                <a:spcPts val="629"/>
              </a:spcBef>
              <a:buFont typeface="Arial" panose="020B0604020202020204" pitchFamily="34" charset="0"/>
              <a:buChar char="•"/>
              <a:defRPr sz="22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86193" indent="-287354" algn="l" defTabSz="1149420" rtl="0" eaLnBrk="1" latinLnBrk="0" hangingPunct="1">
              <a:lnSpc>
                <a:spcPct val="90000"/>
              </a:lnSpc>
              <a:spcBef>
                <a:spcPts val="629"/>
              </a:spcBef>
              <a:buFont typeface="Arial" panose="020B0604020202020204" pitchFamily="34" charset="0"/>
              <a:buChar char="•"/>
              <a:defRPr sz="22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0902" indent="-287354" algn="l" defTabSz="1149420" rtl="0" eaLnBrk="1" latinLnBrk="0" hangingPunct="1">
              <a:lnSpc>
                <a:spcPct val="90000"/>
              </a:lnSpc>
              <a:spcBef>
                <a:spcPts val="629"/>
              </a:spcBef>
              <a:buFont typeface="Arial" panose="020B0604020202020204" pitchFamily="34" charset="0"/>
              <a:buChar char="•"/>
              <a:defRPr sz="22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613" indent="-287354" algn="l" defTabSz="1149420" rtl="0" eaLnBrk="1" latinLnBrk="0" hangingPunct="1">
              <a:lnSpc>
                <a:spcPct val="90000"/>
              </a:lnSpc>
              <a:spcBef>
                <a:spcPts val="629"/>
              </a:spcBef>
              <a:buFont typeface="Arial" panose="020B0604020202020204" pitchFamily="34" charset="0"/>
              <a:buChar char="•"/>
              <a:defRPr sz="22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322" indent="-287354" algn="l" defTabSz="1149420" rtl="0" eaLnBrk="1" latinLnBrk="0" hangingPunct="1">
              <a:lnSpc>
                <a:spcPct val="90000"/>
              </a:lnSpc>
              <a:spcBef>
                <a:spcPts val="629"/>
              </a:spcBef>
              <a:buFont typeface="Arial" panose="020B0604020202020204" pitchFamily="34" charset="0"/>
              <a:buChar char="•"/>
              <a:defRPr sz="22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033" indent="-287354" algn="l" defTabSz="1149420" rtl="0" eaLnBrk="1" latinLnBrk="0" hangingPunct="1">
              <a:lnSpc>
                <a:spcPct val="90000"/>
              </a:lnSpc>
              <a:spcBef>
                <a:spcPts val="629"/>
              </a:spcBef>
              <a:buFont typeface="Arial" panose="020B0604020202020204" pitchFamily="34" charset="0"/>
              <a:buChar char="•"/>
              <a:defRPr sz="22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endParaRPr lang="fr-FR" sz="1600">
              <a:solidFill>
                <a:srgbClr val="000000"/>
              </a:solidFill>
              <a:highlight>
                <a:srgbClr val="DDE8CB"/>
              </a:highlight>
            </a:endParaRPr>
          </a:p>
          <a:p>
            <a:pPr marL="90488" indent="0">
              <a:lnSpc>
                <a:spcPct val="100000"/>
              </a:lnSpc>
              <a:spcBef>
                <a:spcPts val="510"/>
              </a:spcBef>
              <a:buFont typeface="Wingdings" charset="2"/>
              <a:buNone/>
            </a:pPr>
            <a:r>
              <a:rPr lang="fr-FR" sz="1600">
                <a:solidFill>
                  <a:srgbClr val="000000"/>
                </a:solidFill>
                <a:highlight>
                  <a:srgbClr val="DDE8CB"/>
                </a:highlight>
              </a:rPr>
              <a:t>Situation en net progrès dans les communes du niveau 2 (gains principalement d’ordre qualitatif) </a:t>
            </a:r>
            <a:r>
              <a:rPr lang="fr-FR" sz="1600" b="1">
                <a:solidFill>
                  <a:srgbClr val="000000"/>
                </a:solidFill>
                <a:highlight>
                  <a:srgbClr val="DDE8CB"/>
                </a:highlight>
              </a:rPr>
              <a:t>: terrain favorable pour lancer les chantiers numériques</a:t>
            </a:r>
          </a:p>
          <a:p>
            <a:pPr>
              <a:lnSpc>
                <a:spcPct val="100000"/>
              </a:lnSpc>
              <a:spcBef>
                <a:spcPts val="510"/>
              </a:spcBef>
              <a:buFont typeface="Wingdings" charset="2"/>
              <a:buNone/>
            </a:pPr>
            <a:endParaRPr lang="fr-FR" sz="1400">
              <a:solidFill>
                <a:srgbClr val="000000"/>
              </a:solidFill>
              <a:highlight>
                <a:srgbClr val="DDE8CB"/>
              </a:highlight>
            </a:endParaRPr>
          </a:p>
          <a:p>
            <a:pPr marL="90488" indent="0">
              <a:lnSpc>
                <a:spcPct val="100000"/>
              </a:lnSpc>
              <a:spcBef>
                <a:spcPts val="510"/>
              </a:spcBef>
              <a:buFont typeface="Wingdings" charset="2"/>
              <a:buNone/>
            </a:pPr>
            <a:r>
              <a:rPr lang="fr-FR" sz="1600" b="1">
                <a:solidFill>
                  <a:srgbClr val="000000"/>
                </a:solidFill>
                <a:highlight>
                  <a:srgbClr val="DDE8CB"/>
                </a:highlight>
              </a:rPr>
              <a:t>Montée en puissance du service commun </a:t>
            </a:r>
            <a:r>
              <a:rPr lang="fr-FR" sz="1600">
                <a:solidFill>
                  <a:srgbClr val="000000"/>
                </a:solidFill>
                <a:highlight>
                  <a:srgbClr val="DDE8CB"/>
                </a:highlight>
              </a:rPr>
              <a:t>: 20 communes adhérentes au niveau 2 d’accompagnement et d’intervention à partir de 2025 (pour rappel : 7 communes à ce niveau, au lancement du service en 2018)</a:t>
            </a:r>
          </a:p>
          <a:p>
            <a:pPr>
              <a:lnSpc>
                <a:spcPct val="100000"/>
              </a:lnSpc>
              <a:spcBef>
                <a:spcPts val="510"/>
              </a:spcBef>
              <a:buFont typeface="Wingdings" charset="2"/>
              <a:buNone/>
            </a:pPr>
            <a:endParaRPr lang="fr-FR" sz="1400">
              <a:solidFill>
                <a:srgbClr val="000000"/>
              </a:solidFill>
              <a:highlight>
                <a:srgbClr val="DDE8CB"/>
              </a:highlight>
            </a:endParaRPr>
          </a:p>
          <a:p>
            <a:pPr marL="90488" indent="0">
              <a:lnSpc>
                <a:spcPct val="100000"/>
              </a:lnSpc>
              <a:spcBef>
                <a:spcPts val="510"/>
              </a:spcBef>
              <a:buFont typeface="Wingdings" charset="2"/>
              <a:buNone/>
            </a:pPr>
            <a:r>
              <a:rPr lang="fr-FR" sz="1600">
                <a:solidFill>
                  <a:srgbClr val="000000"/>
                </a:solidFill>
                <a:highlight>
                  <a:srgbClr val="DDE8CB"/>
                </a:highlight>
              </a:rPr>
              <a:t>Archivage et gestion documentaire </a:t>
            </a:r>
            <a:r>
              <a:rPr lang="fr-FR" sz="1600" b="1">
                <a:solidFill>
                  <a:srgbClr val="000000"/>
                </a:solidFill>
                <a:highlight>
                  <a:srgbClr val="DDE8CB"/>
                </a:highlight>
              </a:rPr>
              <a:t>reconnu comme le service commun ayant le plus abouti / avancé </a:t>
            </a:r>
            <a:r>
              <a:rPr lang="fr-FR" sz="1600">
                <a:solidFill>
                  <a:srgbClr val="000000"/>
                </a:solidFill>
                <a:highlight>
                  <a:srgbClr val="DDE8CB"/>
                </a:highlight>
              </a:rPr>
              <a:t>: constat partagé par l’équipe de direction de Nantes Métropole</a:t>
            </a:r>
          </a:p>
          <a:p>
            <a:pPr>
              <a:lnSpc>
                <a:spcPct val="100000"/>
              </a:lnSpc>
              <a:spcBef>
                <a:spcPts val="510"/>
              </a:spcBef>
              <a:buFont typeface="Wingdings" charset="2"/>
              <a:buNone/>
            </a:pPr>
            <a:endParaRPr lang="fr-FR" sz="1600">
              <a:solidFill>
                <a:srgbClr val="000000"/>
              </a:solidFill>
              <a:highlight>
                <a:srgbClr val="DDE8CB"/>
              </a:highlight>
            </a:endParaRPr>
          </a:p>
          <a:p>
            <a:pPr marL="90488" indent="0">
              <a:lnSpc>
                <a:spcPct val="100000"/>
              </a:lnSpc>
              <a:spcBef>
                <a:spcPts val="510"/>
              </a:spcBef>
              <a:buFont typeface="Wingdings" charset="2"/>
              <a:buNone/>
            </a:pPr>
            <a:r>
              <a:rPr lang="fr-FR" sz="1600">
                <a:solidFill>
                  <a:srgbClr val="000000"/>
                </a:solidFill>
                <a:highlight>
                  <a:srgbClr val="DDE8CB"/>
                </a:highlight>
              </a:rPr>
              <a:t>Schéma de mutualisation / Pacte de coopération et de solidarité = </a:t>
            </a:r>
            <a:r>
              <a:rPr lang="fr-FR" sz="1600" b="1">
                <a:solidFill>
                  <a:srgbClr val="000000"/>
                </a:solidFill>
                <a:highlight>
                  <a:srgbClr val="DDE8CB"/>
                </a:highlight>
              </a:rPr>
              <a:t>levier puissant pour le développement du projet d’archivage numérique.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623CDC-2151-4B38-A2CD-0A5E1C720B9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14279" y="3397801"/>
            <a:ext cx="1006559" cy="1006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AFD84E9-816B-4838-A38C-AB65957783A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62908" y="1123198"/>
            <a:ext cx="762480" cy="7624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13ED2E0-0FFE-4128-9B30-CE3E08105D0E}"/>
              </a:ext>
            </a:extLst>
          </p:cNvPr>
          <p:cNvSpPr txBox="1"/>
          <p:nvPr/>
        </p:nvSpPr>
        <p:spPr>
          <a:xfrm>
            <a:off x="2273747" y="838200"/>
            <a:ext cx="10978789" cy="1541532"/>
          </a:xfrm>
          <a:prstGeom prst="rect">
            <a:avLst/>
          </a:prstGeom>
          <a:solidFill>
            <a:srgbClr val="FFE994"/>
          </a:solidFill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None/>
              <a:tabLst>
                <a:tab pos="571320" algn="l"/>
                <a:tab pos="1485719" algn="l"/>
                <a:tab pos="2395800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endParaRPr lang="fr-FR" sz="6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  <a:p>
            <a:pPr marL="0" marR="0" lvl="0" indent="0" algn="l" rtl="0" hangingPunct="1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None/>
              <a:tabLst>
                <a:tab pos="571320" algn="l"/>
                <a:tab pos="1485719" algn="l"/>
                <a:tab pos="2395800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fr-FR" sz="16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Des</a:t>
            </a:r>
            <a:r>
              <a:rPr lang="fr-FR" sz="16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 situations très contrastées </a:t>
            </a:r>
            <a:r>
              <a:rPr lang="fr-FR" sz="16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et des</a:t>
            </a:r>
            <a:r>
              <a:rPr lang="fr-FR" sz="16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 niveaux de maturité très variés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510"/>
              </a:spcBef>
              <a:spcAft>
                <a:spcPts val="0"/>
              </a:spcAft>
              <a:buNone/>
              <a:tabLst>
                <a:tab pos="571320" algn="l"/>
                <a:tab pos="1485719" algn="l"/>
                <a:tab pos="2395800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endParaRPr lang="fr-FR" sz="1400" b="1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510"/>
              </a:spcBef>
              <a:spcAft>
                <a:spcPts val="0"/>
              </a:spcAft>
              <a:buNone/>
              <a:tabLst>
                <a:tab pos="571320" algn="l"/>
                <a:tab pos="1485719" algn="l"/>
                <a:tab pos="2395800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fr-FR" sz="16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Un</a:t>
            </a:r>
            <a:r>
              <a:rPr lang="fr-FR" sz="16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 niveau de mobilisation parfois inégal </a:t>
            </a:r>
            <a:r>
              <a:rPr lang="fr-FR" sz="16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entre communes (niveaux 1 et 2 confondus)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510"/>
              </a:spcBef>
              <a:spcAft>
                <a:spcPts val="0"/>
              </a:spcAft>
              <a:buNone/>
              <a:tabLst>
                <a:tab pos="571320" algn="l"/>
                <a:tab pos="1485719" algn="l"/>
                <a:tab pos="2395800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endParaRPr lang="fr-FR" sz="1400" b="1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Turn-over important des différents acteurs communaux </a:t>
            </a:r>
            <a:r>
              <a:rPr lang="fr-FR" sz="16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(risque de perte de connaissances et de bonnes pratiques)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3858AC7-BE0D-4FFB-A62A-748D8369EDF7}"/>
              </a:ext>
            </a:extLst>
          </p:cNvPr>
          <p:cNvSpPr txBox="1"/>
          <p:nvPr/>
        </p:nvSpPr>
        <p:spPr>
          <a:xfrm>
            <a:off x="595788" y="1939083"/>
            <a:ext cx="1296720" cy="8204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Points d’attention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6235FF-4E9D-4537-B4F7-BE0BCCDB636E}"/>
              </a:ext>
            </a:extLst>
          </p:cNvPr>
          <p:cNvSpPr txBox="1"/>
          <p:nvPr/>
        </p:nvSpPr>
        <p:spPr>
          <a:xfrm>
            <a:off x="610873" y="4556760"/>
            <a:ext cx="1296720" cy="8204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Réussites</a:t>
            </a:r>
          </a:p>
        </p:txBody>
      </p:sp>
      <p:sp>
        <p:nvSpPr>
          <p:cNvPr id="10" name="Titre 4">
            <a:extLst>
              <a:ext uri="{FF2B5EF4-FFF2-40B4-BE49-F238E27FC236}">
                <a16:creationId xmlns:a16="http://schemas.microsoft.com/office/drawing/2014/main" id="{2B0403BE-4E73-4DAC-BE89-F19003C94560}"/>
              </a:ext>
            </a:extLst>
          </p:cNvPr>
          <p:cNvSpPr txBox="1">
            <a:spLocks/>
          </p:cNvSpPr>
          <p:nvPr/>
        </p:nvSpPr>
        <p:spPr>
          <a:xfrm>
            <a:off x="1056552" y="395886"/>
            <a:ext cx="9451183" cy="38551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11494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3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>
                <a:solidFill>
                  <a:srgbClr val="F28D00"/>
                </a:solidFill>
              </a:rPr>
              <a:t>Bilan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A8F7D99-E3DB-496B-AA3C-5D61D2810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3580"/>
            <a:ext cx="1861919" cy="79609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34ECF1C-FAA7-46BC-91FF-CD542C968C4C}"/>
              </a:ext>
            </a:extLst>
          </p:cNvPr>
          <p:cNvSpPr txBox="1"/>
          <p:nvPr/>
        </p:nvSpPr>
        <p:spPr>
          <a:xfrm>
            <a:off x="2273747" y="6225788"/>
            <a:ext cx="10978789" cy="7054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None/>
              <a:tabLst>
                <a:tab pos="571320" algn="l"/>
                <a:tab pos="1485719" algn="l"/>
                <a:tab pos="2395800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endParaRPr lang="fr-FR" sz="6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  <a:p>
            <a:pPr marL="0" marR="0" lvl="0" indent="0" algn="l" rtl="0" hangingPunct="1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None/>
              <a:tabLst>
                <a:tab pos="571320" algn="l"/>
                <a:tab pos="1485719" algn="l"/>
                <a:tab pos="2395800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fr-FR" sz="1600" b="1"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Prestation de conservation des archives physiques en cours de définition</a:t>
            </a:r>
            <a:endParaRPr lang="fr-FR" sz="1600" b="1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510"/>
              </a:spcBef>
              <a:spcAft>
                <a:spcPts val="0"/>
              </a:spcAft>
              <a:buNone/>
              <a:tabLst>
                <a:tab pos="571320" algn="l"/>
                <a:tab pos="1485719" algn="l"/>
                <a:tab pos="2395800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endParaRPr lang="fr-FR" sz="1400" b="1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68578DC-016D-4CD3-9C83-7AC68815C77D}"/>
              </a:ext>
            </a:extLst>
          </p:cNvPr>
          <p:cNvSpPr txBox="1"/>
          <p:nvPr/>
        </p:nvSpPr>
        <p:spPr>
          <a:xfrm>
            <a:off x="490297" y="6341187"/>
            <a:ext cx="1446528" cy="3371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Perspectives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BB8CAA5-3121-466E-B59A-3EB1C18F9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88" y="5457809"/>
            <a:ext cx="840732" cy="84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43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E5DF1F5-5778-4F34-9759-E09FC2347C0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89355" y="688933"/>
            <a:ext cx="11538018" cy="64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A0A507D-2C34-493F-B3E7-CF89D17B5873}"/>
              </a:ext>
            </a:extLst>
          </p:cNvPr>
          <p:cNvSpPr txBox="1"/>
          <p:nvPr/>
        </p:nvSpPr>
        <p:spPr>
          <a:xfrm>
            <a:off x="1696267" y="395886"/>
            <a:ext cx="213188" cy="550065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000" b="0" i="0" u="none" strike="noStrike" cap="none" baseline="0">
              <a:ln>
                <a:noFill/>
              </a:ln>
              <a:solidFill>
                <a:srgbClr val="000000"/>
              </a:solidFill>
              <a:highlight>
                <a:srgbClr val="FFFFFF"/>
              </a:highlight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55ED3B6-E057-488E-B01D-D9FB441F38F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5008" y="1227166"/>
            <a:ext cx="549450" cy="5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3CF7FA4-9ED8-49EA-90AF-D510F5612C96}"/>
              </a:ext>
            </a:extLst>
          </p:cNvPr>
          <p:cNvSpPr txBox="1"/>
          <p:nvPr/>
        </p:nvSpPr>
        <p:spPr>
          <a:xfrm>
            <a:off x="7536400" y="1038583"/>
            <a:ext cx="3920616" cy="8910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3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Feuille de route qui peut être adaptée au vu des changements réglementaires et/ou du calendrier de dématérialisation impulsé par l’État</a:t>
            </a:r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F5A2833B-CA2B-47AD-87EC-E6200BE40E16}"/>
              </a:ext>
            </a:extLst>
          </p:cNvPr>
          <p:cNvSpPr txBox="1">
            <a:spLocks/>
          </p:cNvSpPr>
          <p:nvPr/>
        </p:nvSpPr>
        <p:spPr>
          <a:xfrm>
            <a:off x="1056552" y="395886"/>
            <a:ext cx="9451183" cy="38551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11494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3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>
                <a:solidFill>
                  <a:srgbClr val="F28D00"/>
                </a:solidFill>
              </a:rPr>
              <a:t>Feuille de route 2024-2027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AB26818-80B3-48D2-8315-F04D5AE21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3580"/>
            <a:ext cx="1861919" cy="7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03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A0A507D-2C34-493F-B3E7-CF89D17B5873}"/>
              </a:ext>
            </a:extLst>
          </p:cNvPr>
          <p:cNvSpPr txBox="1"/>
          <p:nvPr/>
        </p:nvSpPr>
        <p:spPr>
          <a:xfrm>
            <a:off x="1696267" y="395886"/>
            <a:ext cx="213188" cy="550065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000" b="0" i="0" u="none" strike="noStrike" cap="none" baseline="0">
              <a:ln>
                <a:noFill/>
              </a:ln>
              <a:solidFill>
                <a:srgbClr val="000000"/>
              </a:solidFill>
              <a:highlight>
                <a:srgbClr val="FFFFFF"/>
              </a:highlight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F5A2833B-CA2B-47AD-87EC-E6200BE40E16}"/>
              </a:ext>
            </a:extLst>
          </p:cNvPr>
          <p:cNvSpPr txBox="1">
            <a:spLocks/>
          </p:cNvSpPr>
          <p:nvPr/>
        </p:nvSpPr>
        <p:spPr>
          <a:xfrm>
            <a:off x="1056552" y="395886"/>
            <a:ext cx="9451183" cy="38551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11494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3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>
                <a:solidFill>
                  <a:srgbClr val="F28D00"/>
                </a:solidFill>
              </a:rPr>
              <a:t>Évolutions des modes de faire et perspectives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AB26818-80B3-48D2-8315-F04D5AE21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6763580"/>
            <a:ext cx="1861919" cy="79609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4778956-AF51-48AC-8429-9921F0B84DFD}"/>
              </a:ext>
            </a:extLst>
          </p:cNvPr>
          <p:cNvSpPr txBox="1"/>
          <p:nvPr/>
        </p:nvSpPr>
        <p:spPr>
          <a:xfrm>
            <a:off x="2103513" y="1081573"/>
            <a:ext cx="3311999" cy="17836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b="1" i="0" u="none" strike="noStrike" cap="none" baseline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Uniformiser les informations, actions de sensibilisation /formation et outils à disposition des services producteurs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endParaRPr lang="fr-FR" sz="2000" b="1" i="0" u="none" strike="noStrike" cap="none" baseline="0">
              <a:ln>
                <a:noFill/>
              </a:ln>
              <a:solidFill>
                <a:srgbClr val="1B1B1B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3B8B668-6446-44EB-9C8C-ACE9FBCB96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47947" y="2994830"/>
            <a:ext cx="187200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18E71C2-F78A-4E4F-AB24-297F32A617C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16581" y="4066624"/>
            <a:ext cx="360359" cy="360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56B47EA-88B9-445C-A0BC-BC0DB805B07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491605" y="5552233"/>
            <a:ext cx="360359" cy="360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67353EB2-ADB0-46F6-99E1-50D6EDD5C5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56105" y="2865223"/>
            <a:ext cx="360359" cy="360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3DCAFB8-91BE-45DC-BAE1-8DCFED0F8A3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743154" y="1738236"/>
            <a:ext cx="360359" cy="360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8937EF4-CFF6-4176-A340-B2E2451FC69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0507734" y="1336573"/>
            <a:ext cx="700384" cy="70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ACC31B2-FCB7-41F6-B53D-7C60325F372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1674619" y="4883459"/>
            <a:ext cx="529461" cy="52946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AA5F00B-5718-499D-B4D0-3C43BA9231EE}"/>
              </a:ext>
            </a:extLst>
          </p:cNvPr>
          <p:cNvSpPr txBox="1"/>
          <p:nvPr/>
        </p:nvSpPr>
        <p:spPr>
          <a:xfrm>
            <a:off x="1716464" y="2809149"/>
            <a:ext cx="3001641" cy="644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b="1" i="0" u="none" strike="noStrike" cap="none" baseline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Adapter les procédures d’archivage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5CFDA98-19DB-4EC3-A2EF-00A029D02BC4}"/>
              </a:ext>
            </a:extLst>
          </p:cNvPr>
          <p:cNvSpPr txBox="1"/>
          <p:nvPr/>
        </p:nvSpPr>
        <p:spPr>
          <a:xfrm>
            <a:off x="776940" y="3813960"/>
            <a:ext cx="3311999" cy="9218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b="1" i="0" u="none" strike="noStrike" cap="none" baseline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Réaliser des tableaux de gestion mixtes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b="1" i="0" u="none" strike="noStrike" cap="none" baseline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(papier et numérique)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FD2624C-A6A0-471C-8E61-2040077AA117}"/>
              </a:ext>
            </a:extLst>
          </p:cNvPr>
          <p:cNvSpPr txBox="1"/>
          <p:nvPr/>
        </p:nvSpPr>
        <p:spPr>
          <a:xfrm>
            <a:off x="1934562" y="5161330"/>
            <a:ext cx="3311999" cy="1198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b="1" i="0" u="none" strike="noStrike" cap="none" baseline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Construire et développer une culture commune de la gestion documentaire et de l’archivage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7B9AFB1-749C-4D78-8F1B-E5311641AFB4}"/>
              </a:ext>
            </a:extLst>
          </p:cNvPr>
          <p:cNvSpPr txBox="1"/>
          <p:nvPr/>
        </p:nvSpPr>
        <p:spPr>
          <a:xfrm>
            <a:off x="7195735" y="1237064"/>
            <a:ext cx="3311999" cy="1198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b="1" i="0" u="none" strike="noStrike" cap="none" baseline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Relancer et dynamiser le réseau de référents/correspondants archives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DF03230-D14F-4F12-8070-DF9674C1628E}"/>
              </a:ext>
            </a:extLst>
          </p:cNvPr>
          <p:cNvSpPr txBox="1"/>
          <p:nvPr/>
        </p:nvSpPr>
        <p:spPr>
          <a:xfrm>
            <a:off x="8535323" y="2635425"/>
            <a:ext cx="3098346" cy="644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b="1" i="0" u="none" strike="noStrike" cap="none" baseline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Privilégier une approche par processus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A3322B6-7DB0-4905-BBE8-1528D7AFBFBB}"/>
              </a:ext>
            </a:extLst>
          </p:cNvPr>
          <p:cNvSpPr txBox="1"/>
          <p:nvPr/>
        </p:nvSpPr>
        <p:spPr>
          <a:xfrm>
            <a:off x="9247930" y="3677334"/>
            <a:ext cx="3311999" cy="9218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600"/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Repenser le partage des tâches entre le pôle collecte et le pôle traitement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7862224-A7F5-423A-AC95-FB8270C6C67F}"/>
              </a:ext>
            </a:extLst>
          </p:cNvPr>
          <p:cNvSpPr txBox="1"/>
          <p:nvPr/>
        </p:nvSpPr>
        <p:spPr>
          <a:xfrm>
            <a:off x="8448166" y="4838891"/>
            <a:ext cx="3311999" cy="644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600"/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Politique de collecte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600"/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(Projet 2025)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9DBC93D-4248-4C3B-B84E-0C293FFAB555}"/>
              </a:ext>
            </a:extLst>
          </p:cNvPr>
          <p:cNvSpPr txBox="1"/>
          <p:nvPr/>
        </p:nvSpPr>
        <p:spPr>
          <a:xfrm>
            <a:off x="6879323" y="6348698"/>
            <a:ext cx="3311999" cy="1198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600"/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Mise en place des premiers versements manuels, automatisés ou semi-automatisés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76DF218-B260-4DDB-9ABF-1818953301D3}"/>
              </a:ext>
            </a:extLst>
          </p:cNvPr>
          <p:cNvSpPr txBox="1"/>
          <p:nvPr/>
        </p:nvSpPr>
        <p:spPr>
          <a:xfrm>
            <a:off x="8395186" y="5658500"/>
            <a:ext cx="2981994" cy="644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600"/>
            </a:pPr>
            <a:r>
              <a:rPr lang="fr-FR" sz="1800" b="1"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Politique de pérennisation</a:t>
            </a:r>
            <a:endParaRPr lang="fr-FR" sz="3200" b="1" i="0" u="none" strike="noStrike" cap="none" baseline="0">
              <a:ln>
                <a:noFill/>
              </a:ln>
              <a:solidFill>
                <a:srgbClr val="1B1B1B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1493781-5CDD-44A7-826C-38A7D912F45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303868" y="6801223"/>
            <a:ext cx="360359" cy="36035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11DEFC37-9D90-4FBE-92EC-28DB35781D23}"/>
              </a:ext>
            </a:extLst>
          </p:cNvPr>
          <p:cNvSpPr txBox="1"/>
          <p:nvPr/>
        </p:nvSpPr>
        <p:spPr>
          <a:xfrm>
            <a:off x="3697427" y="6621375"/>
            <a:ext cx="2876757" cy="644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b="1" i="0" u="none" strike="noStrike" cap="none" baseline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Montée en compétence des utilisateurs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C40B8DDB-B34C-46DA-A5B1-B1BA51CF23B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495335" y="2442151"/>
            <a:ext cx="738630" cy="738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83132995-6728-48AA-A1E0-BD994FB04C0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2559930" y="3779837"/>
            <a:ext cx="664876" cy="66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2439D9BF-B836-4363-9703-1049E166CA1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903929" y="5716209"/>
            <a:ext cx="529461" cy="529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2A83645F-504B-40EA-AD68-30DB316897C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243004" y="6621375"/>
            <a:ext cx="529461" cy="5294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92926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6E29CDA3-0F32-BF8F-2BEE-13ADD133B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697" y="122694"/>
            <a:ext cx="9752381" cy="7314286"/>
          </a:xfrm>
          <a:prstGeom prst="rect">
            <a:avLst/>
          </a:prstGeom>
        </p:spPr>
      </p:pic>
      <p:pic>
        <p:nvPicPr>
          <p:cNvPr id="4" name="Image 3" descr="Une image contenant carte, capture d’écran, Monde, cercle&#10;&#10;Description générée automatiquement">
            <a:extLst>
              <a:ext uri="{FF2B5EF4-FFF2-40B4-BE49-F238E27FC236}">
                <a16:creationId xmlns:a16="http://schemas.microsoft.com/office/drawing/2014/main" id="{2BB539CF-B099-61F8-1086-22BB8E03A1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645" y="266503"/>
            <a:ext cx="1623768" cy="155726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289C89A-CA10-BAC2-0B87-EDF9BDD60BFB}"/>
              </a:ext>
            </a:extLst>
          </p:cNvPr>
          <p:cNvSpPr txBox="1"/>
          <p:nvPr/>
        </p:nvSpPr>
        <p:spPr>
          <a:xfrm>
            <a:off x="2784574" y="532688"/>
            <a:ext cx="7870626" cy="34163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/>
            </a:lvl1pPr>
            <a:lvl2pPr marL="342909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/>
            </a:lvl2pPr>
            <a:lvl3pPr marL="685817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/>
            </a:lvl3pPr>
            <a:lvl4pPr marL="1028726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4pPr>
            <a:lvl5pPr marL="1371634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1714543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6pPr>
            <a:lvl7pPr marL="2057451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7pPr>
            <a:lvl8pPr marL="2400360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8pPr>
            <a:lvl9pPr marL="2743269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9pPr>
          </a:lstStyle>
          <a:p>
            <a:r>
              <a:rPr lang="fr-FR" sz="2400" dirty="0">
                <a:solidFill>
                  <a:srgbClr val="65B157"/>
                </a:solidFill>
                <a:latin typeface="Arial" pitchFamily="2"/>
                <a:ea typeface="+mj-ea"/>
                <a:cs typeface="Arial" pitchFamily="2"/>
              </a:rPr>
              <a:t>Feuille de route 2025-2027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A8ABA12-4AF0-B032-CBB6-154480D81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697" y="6789139"/>
            <a:ext cx="9144000" cy="6478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5C06E0C-8E24-C1FD-1F16-5D58EAD4F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73" y="5272661"/>
            <a:ext cx="794069" cy="79406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D0046ED-71E4-6695-F3BC-77CC1EA57CC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418073" y="2999702"/>
            <a:ext cx="677973" cy="67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B4B25DE-7769-CA26-FEFE-C49114F18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0910" y="4095986"/>
            <a:ext cx="684233" cy="677974"/>
          </a:xfrm>
          <a:prstGeom prst="rect">
            <a:avLst/>
          </a:prstGeom>
        </p:spPr>
      </p:pic>
      <p:sp>
        <p:nvSpPr>
          <p:cNvPr id="14" name="Parenthèse ouvrante 13">
            <a:extLst>
              <a:ext uri="{FF2B5EF4-FFF2-40B4-BE49-F238E27FC236}">
                <a16:creationId xmlns:a16="http://schemas.microsoft.com/office/drawing/2014/main" id="{A4BE2593-6E83-3EE7-E5A5-2C9A88DB7BF3}"/>
              </a:ext>
            </a:extLst>
          </p:cNvPr>
          <p:cNvSpPr/>
          <p:nvPr/>
        </p:nvSpPr>
        <p:spPr>
          <a:xfrm>
            <a:off x="2204720" y="2581525"/>
            <a:ext cx="294640" cy="1557266"/>
          </a:xfrm>
          <a:prstGeom prst="leftBracket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Parenthèse ouvrante 15">
            <a:extLst>
              <a:ext uri="{FF2B5EF4-FFF2-40B4-BE49-F238E27FC236}">
                <a16:creationId xmlns:a16="http://schemas.microsoft.com/office/drawing/2014/main" id="{179F1342-FC16-C547-453F-B9790E57C621}"/>
              </a:ext>
            </a:extLst>
          </p:cNvPr>
          <p:cNvSpPr/>
          <p:nvPr/>
        </p:nvSpPr>
        <p:spPr>
          <a:xfrm>
            <a:off x="2189480" y="4196372"/>
            <a:ext cx="294640" cy="477203"/>
          </a:xfrm>
          <a:prstGeom prst="leftBracket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Parenthèse ouvrante 16">
            <a:extLst>
              <a:ext uri="{FF2B5EF4-FFF2-40B4-BE49-F238E27FC236}">
                <a16:creationId xmlns:a16="http://schemas.microsoft.com/office/drawing/2014/main" id="{35A5CF65-FDB2-8904-673D-53F3EEBF3578}"/>
              </a:ext>
            </a:extLst>
          </p:cNvPr>
          <p:cNvSpPr/>
          <p:nvPr/>
        </p:nvSpPr>
        <p:spPr>
          <a:xfrm>
            <a:off x="2189480" y="4738250"/>
            <a:ext cx="294640" cy="1764150"/>
          </a:xfrm>
          <a:prstGeom prst="leftBracket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texte, drapeau, symbole, Police&#10;&#10;Description générée automatiquement">
            <a:extLst>
              <a:ext uri="{FF2B5EF4-FFF2-40B4-BE49-F238E27FC236}">
                <a16:creationId xmlns:a16="http://schemas.microsoft.com/office/drawing/2014/main" id="{F4BCCFD9-BC44-6A1C-63A8-7DE6850E3D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661252"/>
            <a:ext cx="886731" cy="89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21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dessin humoristique, Rectangle, conception&#10;&#10;Description générée automatiquement">
            <a:extLst>
              <a:ext uri="{FF2B5EF4-FFF2-40B4-BE49-F238E27FC236}">
                <a16:creationId xmlns:a16="http://schemas.microsoft.com/office/drawing/2014/main" id="{BACBB9C8-1D5F-F136-7D10-8230AE19F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20" y="783192"/>
            <a:ext cx="10457291" cy="669442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AB0A1A9-4687-D681-3013-66EA7BA91712}"/>
              </a:ext>
            </a:extLst>
          </p:cNvPr>
          <p:cNvSpPr txBox="1"/>
          <p:nvPr/>
        </p:nvSpPr>
        <p:spPr>
          <a:xfrm>
            <a:off x="1355955" y="945515"/>
            <a:ext cx="68133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37160" algn="just">
              <a:tabLst>
                <a:tab pos="381635" algn="l"/>
              </a:tabLst>
            </a:pPr>
            <a:r>
              <a:rPr lang="fr-FR" sz="1400" cap="small" spc="-10" baseline="0" dirty="0">
                <a:solidFill>
                  <a:schemeClr val="accent2"/>
                </a:solidFill>
                <a:effectLst/>
              </a:rPr>
              <a:t>Projet  « Plateforme mutualisée d’archivage électronique pour le territoire cergypontain» </a:t>
            </a:r>
            <a:r>
              <a:rPr lang="fr-FR" sz="1400" b="0" spc="-10" dirty="0">
                <a:solidFill>
                  <a:schemeClr val="tx1"/>
                </a:solidFill>
                <a:effectLst/>
              </a:rPr>
              <a:t> </a:t>
            </a:r>
            <a:endParaRPr lang="fr-FR" sz="1400" b="0" dirty="0">
              <a:solidFill>
                <a:schemeClr val="tx1"/>
              </a:solidFill>
              <a:effectLst/>
            </a:endParaRPr>
          </a:p>
          <a:p>
            <a:r>
              <a:rPr lang="fr-FR" sz="1400" b="0" u="none" kern="1200" cap="small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 SAE garantit la conservation, l’accès et la valorisation des documents nativement numérique produits et reçus par une collectivité territoriale.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02DC59-E568-3257-FA4E-AB6EFC6A5785}"/>
              </a:ext>
            </a:extLst>
          </p:cNvPr>
          <p:cNvSpPr txBox="1"/>
          <p:nvPr/>
        </p:nvSpPr>
        <p:spPr>
          <a:xfrm>
            <a:off x="8112468" y="1107890"/>
            <a:ext cx="3317532" cy="1172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 u="none" kern="1200" cap="small" spc="-1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Acteurs</a:t>
            </a:r>
          </a:p>
          <a:p>
            <a:pPr marL="171450" indent="-171450"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fr-FR" sz="1100" b="0" dirty="0">
                <a:solidFill>
                  <a:schemeClr val="tx1"/>
                </a:solidFill>
                <a:effectLst/>
                <a:latin typeface="Arial MT"/>
                <a:ea typeface="Arial MT"/>
                <a:cs typeface="Arial MT"/>
              </a:rPr>
              <a:t>Responsable secteur archives CACP</a:t>
            </a:r>
          </a:p>
          <a:p>
            <a:pPr marL="171450" indent="-171450"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fr-FR" sz="1100" b="0" dirty="0">
                <a:solidFill>
                  <a:schemeClr val="tx1"/>
                </a:solidFill>
                <a:effectLst/>
                <a:latin typeface="Arial MT"/>
                <a:ea typeface="Arial MT"/>
                <a:cs typeface="Arial MT"/>
              </a:rPr>
              <a:t>Chargé de projet DSI pour la partie technique</a:t>
            </a:r>
          </a:p>
          <a:p>
            <a:pPr marL="171450" indent="-171450"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fr-FR" sz="1100" b="0" dirty="0">
                <a:solidFill>
                  <a:schemeClr val="tx1"/>
                </a:solidFill>
                <a:effectLst/>
                <a:latin typeface="Arial MT"/>
                <a:ea typeface="Arial MT"/>
                <a:cs typeface="Arial MT"/>
              </a:rPr>
              <a:t>Service archives du territoire</a:t>
            </a:r>
          </a:p>
          <a:p>
            <a:pPr marL="171450" indent="-171450"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fr-FR" sz="1100" b="0" dirty="0">
                <a:solidFill>
                  <a:schemeClr val="tx1"/>
                </a:solidFill>
                <a:effectLst/>
                <a:latin typeface="Arial MT"/>
                <a:ea typeface="Arial MT"/>
                <a:cs typeface="Arial MT"/>
              </a:rPr>
              <a:t>SCSI / DSI des communes</a:t>
            </a:r>
          </a:p>
          <a:p>
            <a:pPr marL="171450" indent="-171450"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fr-FR" sz="1100" b="0" dirty="0">
                <a:solidFill>
                  <a:schemeClr val="tx1"/>
                </a:solidFill>
                <a:effectLst/>
                <a:latin typeface="Arial MT"/>
              </a:rPr>
              <a:t>Programme Vitam (Ministère culture)</a:t>
            </a:r>
            <a:endParaRPr lang="fr-FR" sz="11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C382B65-E874-1576-DEDC-EDC11B7C9212}"/>
              </a:ext>
            </a:extLst>
          </p:cNvPr>
          <p:cNvSpPr txBox="1"/>
          <p:nvPr/>
        </p:nvSpPr>
        <p:spPr>
          <a:xfrm>
            <a:off x="8112467" y="2554403"/>
            <a:ext cx="3236251" cy="1172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 u="none" kern="1200" spc="-1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</a:t>
            </a:r>
            <a:r>
              <a:rPr lang="fr-FR" sz="1100" b="1" u="none" kern="1200" cap="small" spc="-1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tat d’avancement</a:t>
            </a:r>
          </a:p>
          <a:p>
            <a:pPr marL="171450" indent="-171450"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/>
                </a:solidFill>
                <a:effectLst/>
                <a:latin typeface="Arial MT"/>
                <a:ea typeface="Arial MT"/>
                <a:cs typeface="Arial MT"/>
              </a:rPr>
              <a:t>Partenariat avec programme VITAM</a:t>
            </a:r>
          </a:p>
          <a:p>
            <a:pPr marL="171450" indent="-171450"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/>
                </a:solidFill>
                <a:effectLst/>
                <a:latin typeface="Arial MT"/>
                <a:ea typeface="Arial MT"/>
                <a:cs typeface="Arial MT"/>
              </a:rPr>
              <a:t>AMO pour études préalables</a:t>
            </a:r>
          </a:p>
          <a:p>
            <a:pPr marL="171450" indent="-171450"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/>
                </a:solidFill>
                <a:effectLst/>
                <a:latin typeface="Arial MT"/>
                <a:ea typeface="Arial MT"/>
                <a:cs typeface="Arial MT"/>
              </a:rPr>
              <a:t>Financements sollicités (ANET, ITI)</a:t>
            </a:r>
          </a:p>
          <a:p>
            <a:pPr marL="171450" indent="-171450"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/>
                </a:solidFill>
                <a:effectLst/>
                <a:latin typeface="Arial MT"/>
                <a:ea typeface="Arial MT"/>
                <a:cs typeface="Arial MT"/>
              </a:rPr>
              <a:t>Ateliers depuis 2020 avec communes</a:t>
            </a:r>
          </a:p>
          <a:p>
            <a:pPr marL="171450" indent="-171450"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fr-FR" sz="1100" dirty="0">
                <a:latin typeface="Arial MT"/>
                <a:ea typeface="Arial MT"/>
                <a:cs typeface="Arial MT"/>
              </a:rPr>
              <a:t>Partenariat avec les communes</a:t>
            </a:r>
            <a:r>
              <a:rPr lang="fr-FR" sz="1100" dirty="0">
                <a:solidFill>
                  <a:schemeClr val="tx1"/>
                </a:solidFill>
                <a:effectLst/>
                <a:latin typeface="Arial MT"/>
                <a:ea typeface="Arial MT"/>
                <a:cs typeface="Arial MT"/>
              </a:rPr>
              <a:t>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2780FE1-9BA3-DF02-3D5C-80A5ABF29F43}"/>
              </a:ext>
            </a:extLst>
          </p:cNvPr>
          <p:cNvSpPr txBox="1"/>
          <p:nvPr/>
        </p:nvSpPr>
        <p:spPr>
          <a:xfrm>
            <a:off x="8112468" y="3726448"/>
            <a:ext cx="3317532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 u="none" kern="1200" cap="small" spc="-1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Prochaine échéance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0" u="none" kern="1200" spc="-1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2025 : AMO préfiguration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spc="-10" dirty="0">
                <a:latin typeface="Arial" panose="020B0604020202020204" pitchFamily="34" charset="0"/>
                <a:cs typeface="Arial" panose="020B0604020202020204" pitchFamily="34" charset="0"/>
              </a:rPr>
              <a:t>2025 : convention </a:t>
            </a:r>
            <a:r>
              <a:rPr lang="fr-FR" sz="1100" b="1" spc="-10" dirty="0">
                <a:latin typeface="Arial" panose="020B0604020202020204" pitchFamily="34" charset="0"/>
                <a:cs typeface="Arial" panose="020B0604020202020204" pitchFamily="34" charset="0"/>
              </a:rPr>
              <a:t>de mise à disposition de service </a:t>
            </a:r>
            <a:r>
              <a:rPr lang="fr-FR" sz="1100" spc="-10" dirty="0">
                <a:latin typeface="Arial" panose="020B0604020202020204" pitchFamily="34" charset="0"/>
                <a:cs typeface="Arial" panose="020B0604020202020204" pitchFamily="34" charset="0"/>
              </a:rPr>
              <a:t>avec les communes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0" u="none" kern="1200" spc="-1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2026 : intégration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5AABFEA-F935-88A8-F43B-57799647523E}"/>
              </a:ext>
            </a:extLst>
          </p:cNvPr>
          <p:cNvSpPr txBox="1"/>
          <p:nvPr/>
        </p:nvSpPr>
        <p:spPr>
          <a:xfrm>
            <a:off x="1259840" y="2554403"/>
            <a:ext cx="6698787" cy="1813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u="none" kern="1200" cap="small" spc="-1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Objectifs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u="none" kern="1200" cap="small" spc="-1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fr-FR" sz="1200" b="0" u="none" kern="1200" spc="-1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 SAE par ses fonctionnalités apporte des garanties en termes d’authenticité, d’intégrité, de pérennité, d’accessibilité et de sécurité sur les données qui y sont versées. Il permet de :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fr-FR" sz="1200" b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Prendre en compte et qualifier nos données numériques produites et reçues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fr-FR" sz="1200" b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Eviter un appauvrissement de la connaissance de l’action administrative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fr-FR" sz="1200" b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Limiter le risque juridique de ne plus être en capacité de présenter au juge les données numériques engageantes de la collectivité</a:t>
            </a:r>
            <a:endParaRPr lang="fr-FR" sz="1200" b="0" u="none" kern="1200" spc="-1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4E5FBF5B-CEF9-484A-8DCB-4F92BC3F4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26525"/>
              </p:ext>
            </p:extLst>
          </p:nvPr>
        </p:nvGraphicFramePr>
        <p:xfrm>
          <a:off x="1982692" y="2070393"/>
          <a:ext cx="5975935" cy="454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2981">
                  <a:extLst>
                    <a:ext uri="{9D8B030D-6E8A-4147-A177-3AD203B41FA5}">
                      <a16:colId xmlns:a16="http://schemas.microsoft.com/office/drawing/2014/main" val="3958905382"/>
                    </a:ext>
                  </a:extLst>
                </a:gridCol>
                <a:gridCol w="1851101">
                  <a:extLst>
                    <a:ext uri="{9D8B030D-6E8A-4147-A177-3AD203B41FA5}">
                      <a16:colId xmlns:a16="http://schemas.microsoft.com/office/drawing/2014/main" val="3975466617"/>
                    </a:ext>
                  </a:extLst>
                </a:gridCol>
                <a:gridCol w="1871853">
                  <a:extLst>
                    <a:ext uri="{9D8B030D-6E8A-4147-A177-3AD203B41FA5}">
                      <a16:colId xmlns:a16="http://schemas.microsoft.com/office/drawing/2014/main" val="40248580"/>
                    </a:ext>
                  </a:extLst>
                </a:gridCol>
              </a:tblGrid>
              <a:tr h="454072">
                <a:tc>
                  <a:txBody>
                    <a:bodyPr/>
                    <a:lstStyle/>
                    <a:p>
                      <a:pPr>
                        <a:spcBef>
                          <a:spcPts val="55"/>
                        </a:spcBef>
                      </a:pPr>
                      <a:r>
                        <a:rPr lang="en-US" sz="1200" b="0" cap="small" baseline="0" dirty="0">
                          <a:solidFill>
                            <a:schemeClr val="tx1"/>
                          </a:solidFill>
                          <a:effectLst/>
                        </a:rPr>
                        <a:t>☒</a:t>
                      </a:r>
                      <a:r>
                        <a:rPr lang="fr-FR" sz="1200" cap="small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200" b="0" cap="small" baseline="0" dirty="0">
                          <a:solidFill>
                            <a:schemeClr val="tx1"/>
                          </a:solidFill>
                          <a:effectLst/>
                        </a:rPr>
                        <a:t>Obligation réglementaire</a:t>
                      </a:r>
                      <a:endParaRPr lang="fr-FR" sz="1200" b="0" cap="small" baseline="0" dirty="0">
                        <a:solidFill>
                          <a:schemeClr val="tx1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75597" marR="7559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5"/>
                        </a:spcBef>
                      </a:pPr>
                      <a:r>
                        <a:rPr lang="en-US" sz="1200" cap="small" baseline="0" dirty="0">
                          <a:solidFill>
                            <a:schemeClr val="tx1"/>
                          </a:solidFill>
                          <a:effectLst/>
                        </a:rPr>
                        <a:t>☒</a:t>
                      </a:r>
                      <a:r>
                        <a:rPr lang="fr-FR" sz="1200" b="0" cap="small" baseline="0" dirty="0">
                          <a:solidFill>
                            <a:schemeClr val="tx1"/>
                          </a:solidFill>
                          <a:effectLst/>
                        </a:rPr>
                        <a:t>Projet mutualisable</a:t>
                      </a:r>
                      <a:endParaRPr lang="fr-FR" sz="1200" b="0" cap="small" baseline="0" dirty="0">
                        <a:solidFill>
                          <a:schemeClr val="tx1"/>
                        </a:solidFill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75597" marR="7559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5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cap="small" baseline="0" dirty="0">
                          <a:solidFill>
                            <a:schemeClr val="tx1"/>
                          </a:solidFill>
                          <a:effectLst/>
                        </a:rPr>
                        <a:t>☒</a:t>
                      </a: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fr-FR" sz="1200" b="0" kern="1200" cap="small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Gouvernance</a:t>
                      </a:r>
                    </a:p>
                  </a:txBody>
                  <a:tcPr marL="75597" marR="7559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99749"/>
                  </a:ext>
                </a:extLst>
              </a:tr>
            </a:tbl>
          </a:graphicData>
        </a:graphic>
      </p:graphicFrame>
      <p:sp>
        <p:nvSpPr>
          <p:cNvPr id="17" name="ZoneTexte 16">
            <a:extLst>
              <a:ext uri="{FF2B5EF4-FFF2-40B4-BE49-F238E27FC236}">
                <a16:creationId xmlns:a16="http://schemas.microsoft.com/office/drawing/2014/main" id="{C0CAB5D4-AB34-BD4B-E461-CBCF8983BAE3}"/>
              </a:ext>
            </a:extLst>
          </p:cNvPr>
          <p:cNvSpPr txBox="1"/>
          <p:nvPr/>
        </p:nvSpPr>
        <p:spPr>
          <a:xfrm>
            <a:off x="1259840" y="4715176"/>
            <a:ext cx="4837665" cy="111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8989" indent="-188989">
              <a:spcBef>
                <a:spcPts val="661"/>
              </a:spcBef>
              <a:buFont typeface="Wingdings" panose="05000000000000000000" pitchFamily="2" charset="2"/>
              <a:buChar char="q"/>
            </a:pPr>
            <a:r>
              <a:rPr lang="fr-FR" sz="1102" i="1" dirty="0">
                <a:latin typeface="Arial" panose="020B0604020202020204" pitchFamily="34" charset="0"/>
                <a:cs typeface="Arial" panose="020B0604020202020204" pitchFamily="34" charset="0"/>
              </a:rPr>
              <a:t>Envisager le projet dans un format mutualisé pour disposer d’un SAE soutenable et partager les expertises du territoire</a:t>
            </a:r>
          </a:p>
          <a:p>
            <a:pPr marL="188989" indent="-188989">
              <a:spcBef>
                <a:spcPts val="661"/>
              </a:spcBef>
              <a:buFont typeface="Wingdings" panose="05000000000000000000" pitchFamily="2" charset="2"/>
              <a:buChar char="q"/>
            </a:pPr>
            <a:r>
              <a:rPr lang="fr-FR" sz="1102" i="1" dirty="0">
                <a:latin typeface="Arial" panose="020B0604020202020204" pitchFamily="34" charset="0"/>
                <a:cs typeface="Arial" panose="020B0604020202020204" pitchFamily="34" charset="0"/>
              </a:rPr>
              <a:t>Des financements obtenus (ITI, ANET)</a:t>
            </a:r>
          </a:p>
          <a:p>
            <a:pPr marL="188989" indent="-188989">
              <a:spcBef>
                <a:spcPts val="661"/>
              </a:spcBef>
              <a:buFont typeface="Wingdings" panose="05000000000000000000" pitchFamily="2" charset="2"/>
              <a:buChar char="q"/>
            </a:pPr>
            <a:r>
              <a:rPr lang="fr-FR" sz="1102" i="1" dirty="0">
                <a:latin typeface="Arial" panose="020B0604020202020204" pitchFamily="34" charset="0"/>
                <a:cs typeface="Arial" panose="020B0604020202020204" pitchFamily="34" charset="0"/>
              </a:rPr>
              <a:t>Une réalité opérationnelle par l’expérimentation du SAE Vitam et sa participation au programme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F2CFF73-FFF1-6936-090C-CFB5297E0251}"/>
              </a:ext>
            </a:extLst>
          </p:cNvPr>
          <p:cNvSpPr txBox="1"/>
          <p:nvPr/>
        </p:nvSpPr>
        <p:spPr>
          <a:xfrm>
            <a:off x="6990080" y="4703639"/>
            <a:ext cx="4439920" cy="137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8989" indent="-188989">
              <a:spcBef>
                <a:spcPts val="661"/>
              </a:spcBef>
              <a:buFont typeface="Wingdings" panose="05000000000000000000" pitchFamily="2" charset="2"/>
              <a:buChar char="q"/>
            </a:pPr>
            <a:r>
              <a:rPr lang="fr-FR" sz="1102" i="1" dirty="0">
                <a:latin typeface="Arial" panose="020B0604020202020204" pitchFamily="34" charset="0"/>
                <a:cs typeface="Arial" panose="020B0604020202020204" pitchFamily="34" charset="0"/>
              </a:rPr>
              <a:t>Des implications plus ou moins fortes des acteurs du fait de la complexité du projet </a:t>
            </a:r>
          </a:p>
          <a:p>
            <a:pPr marL="188989" indent="-188989">
              <a:spcBef>
                <a:spcPts val="661"/>
              </a:spcBef>
              <a:buFont typeface="Wingdings" panose="05000000000000000000" pitchFamily="2" charset="2"/>
              <a:buChar char="q"/>
            </a:pPr>
            <a:r>
              <a:rPr lang="fr-FR" sz="1102" i="1" dirty="0">
                <a:latin typeface="Arial" panose="020B0604020202020204" pitchFamily="34" charset="0"/>
                <a:cs typeface="Arial" panose="020B0604020202020204" pitchFamily="34" charset="0"/>
              </a:rPr>
              <a:t>Une méconnaissance de l’intégralité des périmètres et un besoin de catalogage</a:t>
            </a:r>
          </a:p>
          <a:p>
            <a:pPr marL="188989" indent="-188989">
              <a:spcBef>
                <a:spcPts val="661"/>
              </a:spcBef>
              <a:buFont typeface="Wingdings" panose="05000000000000000000" pitchFamily="2" charset="2"/>
              <a:buChar char="q"/>
            </a:pPr>
            <a:r>
              <a:rPr lang="fr-FR" sz="1102" i="1" dirty="0">
                <a:latin typeface="Arial" panose="020B0604020202020204" pitchFamily="34" charset="0"/>
                <a:cs typeface="Arial" panose="020B0604020202020204" pitchFamily="34" charset="0"/>
              </a:rPr>
              <a:t>Renforcer la culture de la donnée dans les collectivités</a:t>
            </a:r>
          </a:p>
          <a:p>
            <a:pPr marL="188989" indent="-188989">
              <a:spcBef>
                <a:spcPts val="661"/>
              </a:spcBef>
              <a:buFont typeface="Wingdings" panose="05000000000000000000" pitchFamily="2" charset="2"/>
              <a:buChar char="q"/>
            </a:pPr>
            <a:r>
              <a:rPr lang="fr-FR" sz="1102" i="1" dirty="0">
                <a:latin typeface="Arial" panose="020B0604020202020204" pitchFamily="34" charset="0"/>
                <a:cs typeface="Arial" panose="020B0604020202020204" pitchFamily="34" charset="0"/>
              </a:rPr>
              <a:t>Turn-over des acteurs du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B9C3274-5BDC-A3DE-670B-F561B9626C05}"/>
              </a:ext>
            </a:extLst>
          </p:cNvPr>
          <p:cNvSpPr txBox="1"/>
          <p:nvPr/>
        </p:nvSpPr>
        <p:spPr>
          <a:xfrm>
            <a:off x="7074402" y="6350672"/>
            <a:ext cx="4274317" cy="9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8989" indent="-188989">
              <a:spcBef>
                <a:spcPts val="661"/>
              </a:spcBef>
              <a:buFont typeface="Wingdings" panose="05000000000000000000" pitchFamily="2" charset="2"/>
              <a:buChar char="q"/>
            </a:pPr>
            <a:r>
              <a:rPr lang="fr-FR" sz="1102" i="1" dirty="0">
                <a:latin typeface="Arial" panose="020B0604020202020204" pitchFamily="34" charset="0"/>
                <a:cs typeface="Arial" panose="020B0604020202020204" pitchFamily="34" charset="0"/>
              </a:rPr>
              <a:t>Un projet qui s’inscrit dans la durée et peut s’essouffler</a:t>
            </a:r>
          </a:p>
          <a:p>
            <a:pPr marL="188989" indent="-188989">
              <a:spcBef>
                <a:spcPts val="661"/>
              </a:spcBef>
              <a:buFont typeface="Wingdings" panose="05000000000000000000" pitchFamily="2" charset="2"/>
              <a:buChar char="q"/>
            </a:pPr>
            <a:r>
              <a:rPr lang="fr-FR" sz="1102" i="1" dirty="0">
                <a:latin typeface="Arial" panose="020B0604020202020204" pitchFamily="34" charset="0"/>
                <a:cs typeface="Arial" panose="020B0604020202020204" pitchFamily="34" charset="0"/>
              </a:rPr>
              <a:t>Des besoins en constantes évolutions et pas forcément connus des acteurs du projet</a:t>
            </a:r>
          </a:p>
          <a:p>
            <a:pPr marL="188989" indent="-188989">
              <a:spcBef>
                <a:spcPts val="661"/>
              </a:spcBef>
              <a:buFont typeface="Wingdings" panose="05000000000000000000" pitchFamily="2" charset="2"/>
              <a:buChar char="q"/>
            </a:pPr>
            <a:r>
              <a:rPr lang="fr-FR" sz="1102" i="1" dirty="0">
                <a:latin typeface="Arial" panose="020B0604020202020204" pitchFamily="34" charset="0"/>
                <a:cs typeface="Arial" panose="020B0604020202020204" pitchFamily="34" charset="0"/>
              </a:rPr>
              <a:t>Des contraintes budgétaires fortes.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019CDC6-6F5D-E9A8-ADC6-B019677AEA11}"/>
              </a:ext>
            </a:extLst>
          </p:cNvPr>
          <p:cNvSpPr txBox="1"/>
          <p:nvPr/>
        </p:nvSpPr>
        <p:spPr>
          <a:xfrm>
            <a:off x="1355955" y="6515834"/>
            <a:ext cx="4441311" cy="521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8989" indent="-188989">
              <a:spcBef>
                <a:spcPts val="661"/>
              </a:spcBef>
              <a:buFont typeface="Wingdings" panose="05000000000000000000" pitchFamily="2" charset="2"/>
              <a:buChar char="q"/>
            </a:pPr>
            <a:r>
              <a:rPr lang="fr-FR" sz="1102" i="1" dirty="0">
                <a:latin typeface="Arial" panose="020B0604020202020204" pitchFamily="34" charset="0"/>
                <a:cs typeface="Arial" panose="020B0604020202020204" pitchFamily="34" charset="0"/>
              </a:rPr>
              <a:t>Renforcer les partenariats au-delà du territoire de la CACP</a:t>
            </a:r>
          </a:p>
          <a:p>
            <a:pPr marL="188989" indent="-188989">
              <a:spcBef>
                <a:spcPts val="661"/>
              </a:spcBef>
              <a:buFont typeface="Wingdings" panose="05000000000000000000" pitchFamily="2" charset="2"/>
              <a:buChar char="q"/>
            </a:pPr>
            <a:endParaRPr lang="fr-FR" sz="1102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 20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96820AEE-C949-6B3F-CAF5-BFAF26FF4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583" y="724943"/>
            <a:ext cx="1234663" cy="535173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D8F9DA06-B18D-B50C-BE51-B97837FAAE6C}"/>
              </a:ext>
            </a:extLst>
          </p:cNvPr>
          <p:cNvSpPr txBox="1"/>
          <p:nvPr/>
        </p:nvSpPr>
        <p:spPr>
          <a:xfrm>
            <a:off x="2258307" y="358198"/>
            <a:ext cx="7870626" cy="34163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/>
            </a:lvl1pPr>
            <a:lvl2pPr marL="342909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/>
            </a:lvl2pPr>
            <a:lvl3pPr marL="685817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/>
            </a:lvl3pPr>
            <a:lvl4pPr marL="1028726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4pPr>
            <a:lvl5pPr marL="1371634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1714543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6pPr>
            <a:lvl7pPr marL="2057451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7pPr>
            <a:lvl8pPr marL="2400360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8pPr>
            <a:lvl9pPr marL="2743269"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9pPr>
          </a:lstStyle>
          <a:p>
            <a:r>
              <a:rPr lang="fr-FR" sz="2400" dirty="0">
                <a:solidFill>
                  <a:srgbClr val="65B157"/>
                </a:solidFill>
                <a:latin typeface="Arial" pitchFamily="2"/>
                <a:ea typeface="+mj-ea"/>
                <a:cs typeface="Arial" pitchFamily="2"/>
              </a:rPr>
              <a:t>SWOT fin 2024</a:t>
            </a:r>
          </a:p>
        </p:txBody>
      </p:sp>
      <p:pic>
        <p:nvPicPr>
          <p:cNvPr id="2" name="Image 1" descr="Une image contenant texte, drapeau, symbole, Police&#10;&#10;Description générée automatiquement">
            <a:extLst>
              <a:ext uri="{FF2B5EF4-FFF2-40B4-BE49-F238E27FC236}">
                <a16:creationId xmlns:a16="http://schemas.microsoft.com/office/drawing/2014/main" id="{72054FAE-D00E-CD4C-CB2C-C93E81064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" y="6661252"/>
            <a:ext cx="886731" cy="89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66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A0A507D-2C34-493F-B3E7-CF89D17B5873}"/>
              </a:ext>
            </a:extLst>
          </p:cNvPr>
          <p:cNvSpPr txBox="1"/>
          <p:nvPr/>
        </p:nvSpPr>
        <p:spPr>
          <a:xfrm>
            <a:off x="1696267" y="395886"/>
            <a:ext cx="213188" cy="550065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000" b="0" i="0" u="none" strike="noStrike" cap="none" baseline="0">
              <a:ln>
                <a:noFill/>
              </a:ln>
              <a:solidFill>
                <a:srgbClr val="000000"/>
              </a:solidFill>
              <a:highlight>
                <a:srgbClr val="FFFFFF"/>
              </a:highlight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F5A2833B-CA2B-47AD-87EC-E6200BE40E16}"/>
              </a:ext>
            </a:extLst>
          </p:cNvPr>
          <p:cNvSpPr txBox="1">
            <a:spLocks/>
          </p:cNvSpPr>
          <p:nvPr/>
        </p:nvSpPr>
        <p:spPr>
          <a:xfrm>
            <a:off x="1056552" y="395886"/>
            <a:ext cx="9451183" cy="38551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11494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3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srgbClr val="65B157"/>
                </a:solidFill>
                <a:latin typeface="Arial" pitchFamily="2"/>
                <a:cs typeface="Arial" pitchFamily="2"/>
              </a:rPr>
              <a:t>Évolutions des modes de faire et perspectives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4778956-AF51-48AC-8429-9921F0B84DFD}"/>
              </a:ext>
            </a:extLst>
          </p:cNvPr>
          <p:cNvSpPr txBox="1"/>
          <p:nvPr/>
        </p:nvSpPr>
        <p:spPr>
          <a:xfrm>
            <a:off x="2103513" y="1081573"/>
            <a:ext cx="3311999" cy="17836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b="1" i="0" u="none" strike="noStrike" cap="none" baseline="0" dirty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Uniformiser les informations, actions de sensibilisation /formation et outils à disposition des services producteurs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endParaRPr lang="fr-FR" sz="2000" b="1" i="0" u="none" strike="noStrike" cap="none" baseline="0" dirty="0">
              <a:ln>
                <a:noFill/>
              </a:ln>
              <a:solidFill>
                <a:srgbClr val="1B1B1B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3B8B668-6446-44EB-9C8C-ACE9FBCB96B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547947" y="2994830"/>
            <a:ext cx="187200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56B47EA-88B9-445C-A0BC-BC0DB805B0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91605" y="5552233"/>
            <a:ext cx="360359" cy="360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3DCAFB8-91BE-45DC-BAE1-8DCFED0F8A3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43154" y="1738236"/>
            <a:ext cx="360359" cy="360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ACC31B2-FCB7-41F6-B53D-7C60325F372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674619" y="4883459"/>
            <a:ext cx="529461" cy="52946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AA5F00B-5718-499D-B4D0-3C43BA9231EE}"/>
              </a:ext>
            </a:extLst>
          </p:cNvPr>
          <p:cNvSpPr txBox="1"/>
          <p:nvPr/>
        </p:nvSpPr>
        <p:spPr>
          <a:xfrm>
            <a:off x="1716464" y="2809149"/>
            <a:ext cx="3001641" cy="644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b="1" i="0" u="none" strike="noStrike" cap="none" baseline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Adapter les procédures d’archivage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5CFDA98-19DB-4EC3-A2EF-00A029D02BC4}"/>
              </a:ext>
            </a:extLst>
          </p:cNvPr>
          <p:cNvSpPr txBox="1"/>
          <p:nvPr/>
        </p:nvSpPr>
        <p:spPr>
          <a:xfrm>
            <a:off x="776940" y="3813960"/>
            <a:ext cx="3311999" cy="1198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b="1" i="0" u="none" strike="noStrike" cap="none" baseline="0" dirty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Réaliser des tableaux de gestion mixtes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b="1" i="0" u="none" strike="noStrike" cap="none" baseline="0" dirty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(papier et numérique)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b="1" dirty="0"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=chantier catalogage</a:t>
            </a:r>
            <a:endParaRPr lang="fr-FR" b="1" i="0" u="none" strike="noStrike" cap="none" baseline="0" dirty="0">
              <a:ln>
                <a:noFill/>
              </a:ln>
              <a:solidFill>
                <a:srgbClr val="1B1B1B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FD2624C-A6A0-471C-8E61-2040077AA117}"/>
              </a:ext>
            </a:extLst>
          </p:cNvPr>
          <p:cNvSpPr txBox="1"/>
          <p:nvPr/>
        </p:nvSpPr>
        <p:spPr>
          <a:xfrm>
            <a:off x="1934562" y="5161330"/>
            <a:ext cx="3311999" cy="1198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b="1" i="0" u="none" strike="noStrike" cap="none" baseline="0" dirty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Construire et développer une culture commune de la gestion documentaire et de l’archivage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7B9AFB1-749C-4D78-8F1B-E5311641AFB4}"/>
              </a:ext>
            </a:extLst>
          </p:cNvPr>
          <p:cNvSpPr txBox="1"/>
          <p:nvPr/>
        </p:nvSpPr>
        <p:spPr>
          <a:xfrm>
            <a:off x="7195735" y="1205013"/>
            <a:ext cx="3311999" cy="9218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b="1" i="0" u="none" strike="noStrike" cap="none" baseline="0" dirty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Lancer une AMO pour la préfiguration </a:t>
            </a:r>
            <a:r>
              <a:rPr lang="fr-FR" b="1" i="0" u="none" strike="noStrike" cap="none" baseline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des spécifications</a:t>
            </a:r>
            <a:endParaRPr lang="fr-FR" b="1" i="0" u="none" strike="noStrike" cap="none" baseline="0" dirty="0">
              <a:ln>
                <a:noFill/>
              </a:ln>
              <a:solidFill>
                <a:srgbClr val="1B1B1B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DF03230-D14F-4F12-8070-DF9674C1628E}"/>
              </a:ext>
            </a:extLst>
          </p:cNvPr>
          <p:cNvSpPr txBox="1"/>
          <p:nvPr/>
        </p:nvSpPr>
        <p:spPr>
          <a:xfrm>
            <a:off x="8535323" y="2635425"/>
            <a:ext cx="3098346" cy="644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b="1" i="0" u="none" strike="noStrike" cap="none" baseline="0" dirty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Privilégier une approche par processus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A3322B6-7DB0-4905-BBE8-1528D7AFBFBB}"/>
              </a:ext>
            </a:extLst>
          </p:cNvPr>
          <p:cNvSpPr txBox="1"/>
          <p:nvPr/>
        </p:nvSpPr>
        <p:spPr>
          <a:xfrm>
            <a:off x="9247930" y="3677334"/>
            <a:ext cx="3311999" cy="9218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600"/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Repenser le partage des tâches entre le pôle collecte et le pôle traitement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7862224-A7F5-423A-AC95-FB8270C6C67F}"/>
              </a:ext>
            </a:extLst>
          </p:cNvPr>
          <p:cNvSpPr txBox="1"/>
          <p:nvPr/>
        </p:nvSpPr>
        <p:spPr>
          <a:xfrm>
            <a:off x="8448166" y="4838891"/>
            <a:ext cx="3311999" cy="644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600"/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Politique de collecte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600"/>
            </a:pPr>
            <a:r>
              <a:rPr lang="fr-FR" sz="1800" b="1" i="0" u="none" strike="noStrike" cap="none" baseline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(Projet 2025)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9DBC93D-4248-4C3B-B84E-0C293FFAB555}"/>
              </a:ext>
            </a:extLst>
          </p:cNvPr>
          <p:cNvSpPr txBox="1"/>
          <p:nvPr/>
        </p:nvSpPr>
        <p:spPr>
          <a:xfrm>
            <a:off x="6879323" y="6348698"/>
            <a:ext cx="3311999" cy="1198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600"/>
            </a:pPr>
            <a:r>
              <a:rPr lang="fr-FR" sz="1800" b="1" i="0" u="none" strike="noStrike" cap="none" baseline="0" dirty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Mise en place des premiers versements manuels, automatisés ou semi-automatisés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76DF218-B260-4DDB-9ABF-1818953301D3}"/>
              </a:ext>
            </a:extLst>
          </p:cNvPr>
          <p:cNvSpPr txBox="1"/>
          <p:nvPr/>
        </p:nvSpPr>
        <p:spPr>
          <a:xfrm>
            <a:off x="8395186" y="5658500"/>
            <a:ext cx="2981994" cy="644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600"/>
            </a:pPr>
            <a:r>
              <a:rPr lang="fr-FR" sz="1800" b="1"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Politique de pérennisation</a:t>
            </a:r>
            <a:endParaRPr lang="fr-FR" sz="3200" b="1" i="0" u="none" strike="noStrike" cap="none" baseline="0">
              <a:ln>
                <a:noFill/>
              </a:ln>
              <a:solidFill>
                <a:srgbClr val="1B1B1B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1493781-5CDD-44A7-826C-38A7D912F45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03868" y="6801223"/>
            <a:ext cx="360359" cy="36035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11DEFC37-9D90-4FBE-92EC-28DB35781D23}"/>
              </a:ext>
            </a:extLst>
          </p:cNvPr>
          <p:cNvSpPr txBox="1"/>
          <p:nvPr/>
        </p:nvSpPr>
        <p:spPr>
          <a:xfrm>
            <a:off x="3697427" y="6621375"/>
            <a:ext cx="2876757" cy="644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fr-FR" b="1" i="0" u="none" strike="noStrike" cap="none" baseline="0" dirty="0">
                <a:ln>
                  <a:noFill/>
                </a:ln>
                <a:solidFill>
                  <a:srgbClr val="1B1B1B"/>
                </a:solidFill>
                <a:latin typeface="Arial" pitchFamily="2"/>
                <a:ea typeface="Arial" pitchFamily="2"/>
                <a:cs typeface="Arial" pitchFamily="2"/>
              </a:rPr>
              <a:t>Montée en compétence des utilisateurs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83132995-6728-48AA-A1E0-BD994FB04C0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2559930" y="3779837"/>
            <a:ext cx="664876" cy="66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2439D9BF-B836-4363-9703-1049E166CA1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903929" y="5716209"/>
            <a:ext cx="529461" cy="529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2A83645F-504B-40EA-AD68-30DB316897C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135907" y="6677294"/>
            <a:ext cx="529461" cy="529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382860B-270C-9A91-0EF1-7A0B5501A48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14970" y="3862235"/>
            <a:ext cx="664876" cy="66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ADE3C27-0696-FCEE-FD65-677D1F506C6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558927" y="1613039"/>
            <a:ext cx="360359" cy="360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21BC53F-F7E3-883A-C309-EB1D2448B68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707348" y="2821282"/>
            <a:ext cx="360359" cy="360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2848CDD-8F90-C63C-83DC-2B8E002E52A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37985" y="2662392"/>
            <a:ext cx="664876" cy="66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895BA1D7-8EDD-7B65-236E-FD4E04FA2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608" y="6998665"/>
            <a:ext cx="1234663" cy="5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00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DD82DD34-4B58-444F-8D28-C860D65D2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703" y="382009"/>
            <a:ext cx="1861919" cy="79609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1F3D235-6955-4854-BA6A-A5EAC0818C4E}"/>
              </a:ext>
            </a:extLst>
          </p:cNvPr>
          <p:cNvSpPr txBox="1"/>
          <p:nvPr/>
        </p:nvSpPr>
        <p:spPr>
          <a:xfrm>
            <a:off x="575999" y="517680"/>
            <a:ext cx="185577" cy="444941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000" b="0" i="0" u="none" strike="noStrike" cap="none" baseline="0">
              <a:ln>
                <a:noFill/>
              </a:ln>
              <a:solidFill>
                <a:srgbClr val="000000"/>
              </a:solidFill>
              <a:highlight>
                <a:srgbClr val="FFFFFF"/>
              </a:highlight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5" name="Connecteur droit 24">
            <a:extLst>
              <a:ext uri="{FF2B5EF4-FFF2-40B4-BE49-F238E27FC236}">
                <a16:creationId xmlns:a16="http://schemas.microsoft.com/office/drawing/2014/main" id="{0F97A66C-C812-4221-A484-E1CDF86AFA4A}"/>
              </a:ext>
            </a:extLst>
          </p:cNvPr>
          <p:cNvSpPr/>
          <p:nvPr/>
        </p:nvSpPr>
        <p:spPr>
          <a:xfrm>
            <a:off x="303840" y="446039"/>
            <a:ext cx="7541378" cy="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4320" tIns="49320" rIns="94320" bIns="49320" anchor="ctr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8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4D2D2FA5-3116-45AD-B176-72A3FCAF13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838634" y="2401961"/>
            <a:ext cx="6381705" cy="447824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Forme 1">
            <a:extLst>
              <a:ext uri="{FF2B5EF4-FFF2-40B4-BE49-F238E27FC236}">
                <a16:creationId xmlns:a16="http://schemas.microsoft.com/office/drawing/2014/main" id="{9D1FD826-A0E2-4E72-A8DC-7A085A126C04}"/>
              </a:ext>
            </a:extLst>
          </p:cNvPr>
          <p:cNvSpPr txBox="1"/>
          <p:nvPr/>
        </p:nvSpPr>
        <p:spPr>
          <a:xfrm>
            <a:off x="8308719" y="6270127"/>
            <a:ext cx="1310869" cy="301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400" b="1" i="0" u="none" strike="noStrike" kern="1200">
                <a:ln>
                  <a:noFill/>
                </a:ln>
                <a:latin typeface="Arial" pitchFamily="34"/>
                <a:ea typeface="Andale Sans UI" pitchFamily="2"/>
                <a:cs typeface="Tahoma" pitchFamily="2"/>
              </a:rPr>
              <a:t>Niveau 1</a:t>
            </a:r>
          </a:p>
        </p:txBody>
      </p:sp>
      <p:sp>
        <p:nvSpPr>
          <p:cNvPr id="28" name="Forme 2">
            <a:extLst>
              <a:ext uri="{FF2B5EF4-FFF2-40B4-BE49-F238E27FC236}">
                <a16:creationId xmlns:a16="http://schemas.microsoft.com/office/drawing/2014/main" id="{906B10C0-A4CE-41CC-8B5D-B7DF5843C87C}"/>
              </a:ext>
            </a:extLst>
          </p:cNvPr>
          <p:cNvSpPr/>
          <p:nvPr/>
        </p:nvSpPr>
        <p:spPr>
          <a:xfrm>
            <a:off x="7847919" y="6655327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2A6099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29" name="Forme 3">
            <a:extLst>
              <a:ext uri="{FF2B5EF4-FFF2-40B4-BE49-F238E27FC236}">
                <a16:creationId xmlns:a16="http://schemas.microsoft.com/office/drawing/2014/main" id="{223CA4B5-F26B-452E-981C-FD46D6AB5131}"/>
              </a:ext>
            </a:extLst>
          </p:cNvPr>
          <p:cNvSpPr txBox="1"/>
          <p:nvPr/>
        </p:nvSpPr>
        <p:spPr>
          <a:xfrm>
            <a:off x="8305119" y="6746046"/>
            <a:ext cx="1310869" cy="301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400" b="1" i="0" u="none" strike="noStrike" kern="1200">
                <a:ln>
                  <a:noFill/>
                </a:ln>
                <a:latin typeface="Arial" pitchFamily="34"/>
                <a:ea typeface="Andale Sans UI" pitchFamily="2"/>
                <a:cs typeface="Tahoma" pitchFamily="2"/>
              </a:rPr>
              <a:t>Niveau 1 et 2</a:t>
            </a:r>
          </a:p>
        </p:txBody>
      </p:sp>
      <p:sp>
        <p:nvSpPr>
          <p:cNvPr id="30" name="Forme 30">
            <a:extLst>
              <a:ext uri="{FF2B5EF4-FFF2-40B4-BE49-F238E27FC236}">
                <a16:creationId xmlns:a16="http://schemas.microsoft.com/office/drawing/2014/main" id="{7616D606-9808-4753-BBBE-C389FE248BE5}"/>
              </a:ext>
            </a:extLst>
          </p:cNvPr>
          <p:cNvSpPr/>
          <p:nvPr/>
        </p:nvSpPr>
        <p:spPr>
          <a:xfrm>
            <a:off x="7482159" y="5011927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2A6099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31" name="Forme 31">
            <a:extLst>
              <a:ext uri="{FF2B5EF4-FFF2-40B4-BE49-F238E27FC236}">
                <a16:creationId xmlns:a16="http://schemas.microsoft.com/office/drawing/2014/main" id="{27B3819A-2506-40D0-A6F4-9E2836F4C8EF}"/>
              </a:ext>
            </a:extLst>
          </p:cNvPr>
          <p:cNvSpPr/>
          <p:nvPr/>
        </p:nvSpPr>
        <p:spPr>
          <a:xfrm>
            <a:off x="8699320" y="3537727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00A933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32" name="Forme 32">
            <a:extLst>
              <a:ext uri="{FF2B5EF4-FFF2-40B4-BE49-F238E27FC236}">
                <a16:creationId xmlns:a16="http://schemas.microsoft.com/office/drawing/2014/main" id="{07D3B8C6-77CC-48EB-9275-5FF84EE79692}"/>
              </a:ext>
            </a:extLst>
          </p:cNvPr>
          <p:cNvSpPr/>
          <p:nvPr/>
        </p:nvSpPr>
        <p:spPr>
          <a:xfrm>
            <a:off x="9682480" y="4389127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2A6099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33" name="Forme 34">
            <a:extLst>
              <a:ext uri="{FF2B5EF4-FFF2-40B4-BE49-F238E27FC236}">
                <a16:creationId xmlns:a16="http://schemas.microsoft.com/office/drawing/2014/main" id="{99F79CEF-A536-4720-86A1-0EB22AE32841}"/>
              </a:ext>
            </a:extLst>
          </p:cNvPr>
          <p:cNvSpPr/>
          <p:nvPr/>
        </p:nvSpPr>
        <p:spPr>
          <a:xfrm>
            <a:off x="7847919" y="6145927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00A933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34" name="Forme 35">
            <a:extLst>
              <a:ext uri="{FF2B5EF4-FFF2-40B4-BE49-F238E27FC236}">
                <a16:creationId xmlns:a16="http://schemas.microsoft.com/office/drawing/2014/main" id="{476203FA-0A99-4201-AAFE-76E33880201E}"/>
              </a:ext>
            </a:extLst>
          </p:cNvPr>
          <p:cNvSpPr/>
          <p:nvPr/>
        </p:nvSpPr>
        <p:spPr>
          <a:xfrm>
            <a:off x="10269280" y="4072686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2A6099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35" name="Forme 36">
            <a:extLst>
              <a:ext uri="{FF2B5EF4-FFF2-40B4-BE49-F238E27FC236}">
                <a16:creationId xmlns:a16="http://schemas.microsoft.com/office/drawing/2014/main" id="{CAFFE867-C3F3-4E90-8A05-ABB368272086}"/>
              </a:ext>
            </a:extLst>
          </p:cNvPr>
          <p:cNvSpPr/>
          <p:nvPr/>
        </p:nvSpPr>
        <p:spPr>
          <a:xfrm>
            <a:off x="10635400" y="3566166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2A6099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36" name="Forme 37">
            <a:extLst>
              <a:ext uri="{FF2B5EF4-FFF2-40B4-BE49-F238E27FC236}">
                <a16:creationId xmlns:a16="http://schemas.microsoft.com/office/drawing/2014/main" id="{F37DEA33-D633-45E6-9542-9F43E3D2F9EA}"/>
              </a:ext>
            </a:extLst>
          </p:cNvPr>
          <p:cNvSpPr/>
          <p:nvPr/>
        </p:nvSpPr>
        <p:spPr>
          <a:xfrm>
            <a:off x="10225360" y="3108967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00A933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37" name="Forme 38">
            <a:extLst>
              <a:ext uri="{FF2B5EF4-FFF2-40B4-BE49-F238E27FC236}">
                <a16:creationId xmlns:a16="http://schemas.microsoft.com/office/drawing/2014/main" id="{06F0D3E9-0AFE-4DB8-894B-50C83201B084}"/>
              </a:ext>
            </a:extLst>
          </p:cNvPr>
          <p:cNvSpPr/>
          <p:nvPr/>
        </p:nvSpPr>
        <p:spPr>
          <a:xfrm>
            <a:off x="10004680" y="5578926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2A6099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38" name="Forme 39">
            <a:extLst>
              <a:ext uri="{FF2B5EF4-FFF2-40B4-BE49-F238E27FC236}">
                <a16:creationId xmlns:a16="http://schemas.microsoft.com/office/drawing/2014/main" id="{08DB9814-7CFD-4F29-AA13-D9A22D18F1DC}"/>
              </a:ext>
            </a:extLst>
          </p:cNvPr>
          <p:cNvSpPr/>
          <p:nvPr/>
        </p:nvSpPr>
        <p:spPr>
          <a:xfrm>
            <a:off x="9073720" y="4572007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00A933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39" name="Forme 40">
            <a:extLst>
              <a:ext uri="{FF2B5EF4-FFF2-40B4-BE49-F238E27FC236}">
                <a16:creationId xmlns:a16="http://schemas.microsoft.com/office/drawing/2014/main" id="{8703765A-9CA5-4D11-825B-09C01D72CA23}"/>
              </a:ext>
            </a:extLst>
          </p:cNvPr>
          <p:cNvSpPr/>
          <p:nvPr/>
        </p:nvSpPr>
        <p:spPr>
          <a:xfrm>
            <a:off x="8185960" y="5279047"/>
            <a:ext cx="469488" cy="442503"/>
          </a:xfrm>
          <a:custGeom>
            <a:avLst>
              <a:gd name="f0" fmla="val 8548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00A933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40" name="Forme 41">
            <a:extLst>
              <a:ext uri="{FF2B5EF4-FFF2-40B4-BE49-F238E27FC236}">
                <a16:creationId xmlns:a16="http://schemas.microsoft.com/office/drawing/2014/main" id="{BABBD967-6B9B-4AB5-9F87-C7D79A896016}"/>
              </a:ext>
            </a:extLst>
          </p:cNvPr>
          <p:cNvSpPr/>
          <p:nvPr/>
        </p:nvSpPr>
        <p:spPr>
          <a:xfrm>
            <a:off x="7756840" y="4554727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00A933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41" name="Forme 42">
            <a:extLst>
              <a:ext uri="{FF2B5EF4-FFF2-40B4-BE49-F238E27FC236}">
                <a16:creationId xmlns:a16="http://schemas.microsoft.com/office/drawing/2014/main" id="{12A049CA-E41F-46CD-88D2-8F74D1F09713}"/>
              </a:ext>
            </a:extLst>
          </p:cNvPr>
          <p:cNvSpPr/>
          <p:nvPr/>
        </p:nvSpPr>
        <p:spPr>
          <a:xfrm>
            <a:off x="7888240" y="3899527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00A933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42" name="Forme 43">
            <a:extLst>
              <a:ext uri="{FF2B5EF4-FFF2-40B4-BE49-F238E27FC236}">
                <a16:creationId xmlns:a16="http://schemas.microsoft.com/office/drawing/2014/main" id="{6A5E961E-E6F5-42C1-91BB-8DE0DCEB685D}"/>
              </a:ext>
            </a:extLst>
          </p:cNvPr>
          <p:cNvSpPr/>
          <p:nvPr/>
        </p:nvSpPr>
        <p:spPr>
          <a:xfrm>
            <a:off x="8176600" y="3382567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2A6099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43" name="Forme 44">
            <a:extLst>
              <a:ext uri="{FF2B5EF4-FFF2-40B4-BE49-F238E27FC236}">
                <a16:creationId xmlns:a16="http://schemas.microsoft.com/office/drawing/2014/main" id="{FC0AD64F-A9E4-4F53-A048-1059AE614281}"/>
              </a:ext>
            </a:extLst>
          </p:cNvPr>
          <p:cNvSpPr/>
          <p:nvPr/>
        </p:nvSpPr>
        <p:spPr>
          <a:xfrm>
            <a:off x="8559999" y="4663447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00A933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44" name="Forme 45">
            <a:extLst>
              <a:ext uri="{FF2B5EF4-FFF2-40B4-BE49-F238E27FC236}">
                <a16:creationId xmlns:a16="http://schemas.microsoft.com/office/drawing/2014/main" id="{98483987-5583-4772-847C-7EF7FD488A58}"/>
              </a:ext>
            </a:extLst>
          </p:cNvPr>
          <p:cNvSpPr/>
          <p:nvPr/>
        </p:nvSpPr>
        <p:spPr>
          <a:xfrm>
            <a:off x="9219520" y="2987287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2A6099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45" name="Forme 46">
            <a:extLst>
              <a:ext uri="{FF2B5EF4-FFF2-40B4-BE49-F238E27FC236}">
                <a16:creationId xmlns:a16="http://schemas.microsoft.com/office/drawing/2014/main" id="{14B7AF68-6814-4CF1-AD20-B9FBE65C2384}"/>
              </a:ext>
            </a:extLst>
          </p:cNvPr>
          <p:cNvSpPr/>
          <p:nvPr/>
        </p:nvSpPr>
        <p:spPr>
          <a:xfrm>
            <a:off x="10682560" y="2862367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2A6099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46" name="Forme 47">
            <a:extLst>
              <a:ext uri="{FF2B5EF4-FFF2-40B4-BE49-F238E27FC236}">
                <a16:creationId xmlns:a16="http://schemas.microsoft.com/office/drawing/2014/main" id="{9C0C1B18-A07A-4B5F-A007-CF226F4F0A72}"/>
              </a:ext>
            </a:extLst>
          </p:cNvPr>
          <p:cNvSpPr/>
          <p:nvPr/>
        </p:nvSpPr>
        <p:spPr>
          <a:xfrm>
            <a:off x="6741280" y="4361767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2A6099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47" name="Forme 48">
            <a:extLst>
              <a:ext uri="{FF2B5EF4-FFF2-40B4-BE49-F238E27FC236}">
                <a16:creationId xmlns:a16="http://schemas.microsoft.com/office/drawing/2014/main" id="{60AC2FE3-1EE3-4358-B8FC-CA8C8B5FA866}"/>
              </a:ext>
            </a:extLst>
          </p:cNvPr>
          <p:cNvSpPr/>
          <p:nvPr/>
        </p:nvSpPr>
        <p:spPr>
          <a:xfrm>
            <a:off x="9457480" y="5750287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2A6099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48" name="Forme 49">
            <a:extLst>
              <a:ext uri="{FF2B5EF4-FFF2-40B4-BE49-F238E27FC236}">
                <a16:creationId xmlns:a16="http://schemas.microsoft.com/office/drawing/2014/main" id="{E77F72B0-EB68-4302-BB85-FC357BBB168C}"/>
              </a:ext>
            </a:extLst>
          </p:cNvPr>
          <p:cNvSpPr/>
          <p:nvPr/>
        </p:nvSpPr>
        <p:spPr>
          <a:xfrm>
            <a:off x="9323200" y="4877647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2A6099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49" name="Forme 50">
            <a:extLst>
              <a:ext uri="{FF2B5EF4-FFF2-40B4-BE49-F238E27FC236}">
                <a16:creationId xmlns:a16="http://schemas.microsoft.com/office/drawing/2014/main" id="{8CD0DD66-5728-4E09-8B81-A86B33BB7E03}"/>
              </a:ext>
            </a:extLst>
          </p:cNvPr>
          <p:cNvSpPr/>
          <p:nvPr/>
        </p:nvSpPr>
        <p:spPr>
          <a:xfrm>
            <a:off x="8853760" y="5486407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2A6099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50" name="Forme 51">
            <a:extLst>
              <a:ext uri="{FF2B5EF4-FFF2-40B4-BE49-F238E27FC236}">
                <a16:creationId xmlns:a16="http://schemas.microsoft.com/office/drawing/2014/main" id="{A0756DF6-AC8D-4461-B456-67B9403DC4F1}"/>
              </a:ext>
            </a:extLst>
          </p:cNvPr>
          <p:cNvSpPr/>
          <p:nvPr/>
        </p:nvSpPr>
        <p:spPr>
          <a:xfrm>
            <a:off x="9036640" y="5212086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2A6099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51" name="Forme 52">
            <a:extLst>
              <a:ext uri="{FF2B5EF4-FFF2-40B4-BE49-F238E27FC236}">
                <a16:creationId xmlns:a16="http://schemas.microsoft.com/office/drawing/2014/main" id="{1FF15B17-A896-4919-A49A-5097CE3FD808}"/>
              </a:ext>
            </a:extLst>
          </p:cNvPr>
          <p:cNvSpPr/>
          <p:nvPr/>
        </p:nvSpPr>
        <p:spPr>
          <a:xfrm>
            <a:off x="8102440" y="4554727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2A6099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52" name="Forme 53">
            <a:extLst>
              <a:ext uri="{FF2B5EF4-FFF2-40B4-BE49-F238E27FC236}">
                <a16:creationId xmlns:a16="http://schemas.microsoft.com/office/drawing/2014/main" id="{6C48500C-1206-41CD-90AE-5C70D0C2E996}"/>
              </a:ext>
            </a:extLst>
          </p:cNvPr>
          <p:cNvSpPr/>
          <p:nvPr/>
        </p:nvSpPr>
        <p:spPr>
          <a:xfrm>
            <a:off x="10140040" y="4389127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00A933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C5EBDD1D-D709-4280-8EBE-FF7AFD506A59}"/>
              </a:ext>
            </a:extLst>
          </p:cNvPr>
          <p:cNvSpPr/>
          <p:nvPr/>
        </p:nvSpPr>
        <p:spPr>
          <a:xfrm>
            <a:off x="182520" y="1645560"/>
            <a:ext cx="845078" cy="79650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8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28D52128-8695-4A4E-91AE-58552C2BA6A4}"/>
              </a:ext>
            </a:extLst>
          </p:cNvPr>
          <p:cNvSpPr txBox="1"/>
          <p:nvPr/>
        </p:nvSpPr>
        <p:spPr>
          <a:xfrm>
            <a:off x="1279800" y="6173921"/>
            <a:ext cx="4131492" cy="84800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4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Mise en place et gestion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4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d’une solution d’archivage électronique (SAE) à l’horizon 2024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D7B26202-5FE6-4E55-ADBE-5E8D1982CF5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91040" y="6202361"/>
            <a:ext cx="756355" cy="75635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E5E72ABD-DC71-458E-B475-1CE6E3417372}"/>
              </a:ext>
            </a:extLst>
          </p:cNvPr>
          <p:cNvSpPr txBox="1"/>
          <p:nvPr/>
        </p:nvSpPr>
        <p:spPr>
          <a:xfrm>
            <a:off x="1073575" y="857585"/>
            <a:ext cx="4037594" cy="300244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4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3 niveaux d’appui et d’intervention 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64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4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Niveau 1 :</a:t>
            </a:r>
            <a:r>
              <a:rPr lang="fr-FR" sz="14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 Animation de la fonction gestion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4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documentaire et archives (24 communes)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4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4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Niveau 2 :</a:t>
            </a:r>
            <a:r>
              <a:rPr lang="fr-FR" sz="14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 Animation de la fonction gestion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4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documentaire et archives +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4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Suivi des procédures d’archivage : versements, éliminations (17 communes)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4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4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Niveau 3 :</a:t>
            </a:r>
            <a:r>
              <a:rPr lang="fr-FR" sz="14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 Prestations ponctuelles (accessibles dès le niveau 1)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64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08382A50-6D90-4FB2-859E-E79EAA3F443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48279" y="5347720"/>
            <a:ext cx="689445" cy="68944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FFFBF438-87C7-4F0A-A418-C22621ABE9B7}"/>
              </a:ext>
            </a:extLst>
          </p:cNvPr>
          <p:cNvSpPr txBox="1"/>
          <p:nvPr/>
        </p:nvSpPr>
        <p:spPr>
          <a:xfrm>
            <a:off x="1406520" y="5562281"/>
            <a:ext cx="3360718" cy="3371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Pas de bâtiment mutualisé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24295D9A-1B85-48A6-9CEC-57BFFADBCFEB}"/>
              </a:ext>
            </a:extLst>
          </p:cNvPr>
          <p:cNvSpPr txBox="1"/>
          <p:nvPr/>
        </p:nvSpPr>
        <p:spPr>
          <a:xfrm>
            <a:off x="491040" y="204446"/>
            <a:ext cx="7277400" cy="46021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400" b="1" i="0" u="none" strike="noStrike" cap="none" baseline="0">
                <a:ln>
                  <a:noFill/>
                </a:ln>
                <a:solidFill>
                  <a:srgbClr val="F28D00"/>
                </a:solidFill>
                <a:latin typeface="Arial" pitchFamily="2"/>
                <a:ea typeface="Arial" pitchFamily="2"/>
                <a:cs typeface="Arial" pitchFamily="2"/>
              </a:rPr>
              <a:t>Service commun Gestion documentaire archives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AE638CBE-2039-447A-AF03-27C4DB93EF67}"/>
              </a:ext>
            </a:extLst>
          </p:cNvPr>
          <p:cNvSpPr txBox="1"/>
          <p:nvPr/>
        </p:nvSpPr>
        <p:spPr>
          <a:xfrm>
            <a:off x="11900705" y="1094120"/>
            <a:ext cx="870215" cy="5038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=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5080E358-AD89-4E7B-8419-4A42C4242ABF}"/>
              </a:ext>
            </a:extLst>
          </p:cNvPr>
          <p:cNvSpPr txBox="1"/>
          <p:nvPr/>
        </p:nvSpPr>
        <p:spPr>
          <a:xfrm>
            <a:off x="11067304" y="1443679"/>
            <a:ext cx="204652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1" i="0" u="none" strike="noStrike" kern="1200" cap="none" dirty="0">
                <a:ln>
                  <a:noFill/>
                </a:ln>
                <a:latin typeface="Arial" pitchFamily="34"/>
                <a:ea typeface="Microsoft YaHei" pitchFamily="2"/>
                <a:cs typeface="Arial" pitchFamily="2"/>
              </a:rPr>
              <a:t>677 879 habitants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1013B2B9-3A6E-4373-85C3-5F8784E45A04}"/>
              </a:ext>
            </a:extLst>
          </p:cNvPr>
          <p:cNvSpPr txBox="1"/>
          <p:nvPr/>
        </p:nvSpPr>
        <p:spPr>
          <a:xfrm>
            <a:off x="11900705" y="1649600"/>
            <a:ext cx="870215" cy="5038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800" b="1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=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06A8B03-050A-4CF5-9C4F-37AA6FE8C8AE}"/>
              </a:ext>
            </a:extLst>
          </p:cNvPr>
          <p:cNvSpPr txBox="1"/>
          <p:nvPr/>
        </p:nvSpPr>
        <p:spPr>
          <a:xfrm>
            <a:off x="11314264" y="2075120"/>
            <a:ext cx="1685719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1" i="0" u="none" strike="noStrike" kern="1200" cap="none">
                <a:ln>
                  <a:noFill/>
                </a:ln>
                <a:latin typeface="Arial" pitchFamily="34"/>
                <a:ea typeface="Microsoft YaHei" pitchFamily="2"/>
                <a:cs typeface="Arial" pitchFamily="2"/>
              </a:rPr>
              <a:t>24 communes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414B887C-9769-4696-AE80-08C0AE50A4A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97440" y="4213000"/>
            <a:ext cx="870215" cy="85173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ZoneTexte 64">
            <a:extLst>
              <a:ext uri="{FF2B5EF4-FFF2-40B4-BE49-F238E27FC236}">
                <a16:creationId xmlns:a16="http://schemas.microsoft.com/office/drawing/2014/main" id="{FEEA77C9-D276-4BEF-AEB8-2CCC315389C4}"/>
              </a:ext>
            </a:extLst>
          </p:cNvPr>
          <p:cNvSpPr txBox="1"/>
          <p:nvPr/>
        </p:nvSpPr>
        <p:spPr>
          <a:xfrm>
            <a:off x="1406880" y="4484441"/>
            <a:ext cx="3360718" cy="58332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Service commun : 7 archivistes (dont 3 archivistes en itinérance)</a:t>
            </a:r>
          </a:p>
        </p:txBody>
      </p:sp>
      <p:pic>
        <p:nvPicPr>
          <p:cNvPr id="66" name="Image 65">
            <a:extLst>
              <a:ext uri="{FF2B5EF4-FFF2-40B4-BE49-F238E27FC236}">
                <a16:creationId xmlns:a16="http://schemas.microsoft.com/office/drawing/2014/main" id="{6EE57D64-5D9E-49A8-A528-2433EFE06F8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276107" y="1483559"/>
            <a:ext cx="526418" cy="51532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id="{D31E6FC9-FD1B-401C-A394-E745215B3288}"/>
              </a:ext>
            </a:extLst>
          </p:cNvPr>
          <p:cNvSpPr txBox="1"/>
          <p:nvPr/>
        </p:nvSpPr>
        <p:spPr>
          <a:xfrm>
            <a:off x="6888466" y="1005840"/>
            <a:ext cx="3153331" cy="96131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0" u="none" strike="noStrike" kern="1200" cap="none">
                <a:ln>
                  <a:noFill/>
                </a:ln>
                <a:solidFill>
                  <a:srgbClr val="666666"/>
                </a:solidFill>
                <a:latin typeface="Liberation Sans" pitchFamily="18"/>
                <a:ea typeface="Microsoft YaHei" pitchFamily="2"/>
                <a:cs typeface="Arial" pitchFamily="2"/>
              </a:rPr>
              <a:t>Coûts RH répartis au prorata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0" u="none" strike="noStrike" kern="1200" cap="none">
                <a:ln>
                  <a:noFill/>
                </a:ln>
                <a:solidFill>
                  <a:srgbClr val="666666"/>
                </a:solidFill>
                <a:latin typeface="Liberation Sans" pitchFamily="18"/>
                <a:ea typeface="Microsoft YaHei" pitchFamily="2"/>
                <a:cs typeface="Arial" pitchFamily="2"/>
              </a:rPr>
              <a:t>de la population, avec participation de la Métropole (50%)</a:t>
            </a:r>
          </a:p>
        </p:txBody>
      </p:sp>
      <p:sp>
        <p:nvSpPr>
          <p:cNvPr id="68" name="Forme 54">
            <a:extLst>
              <a:ext uri="{FF2B5EF4-FFF2-40B4-BE49-F238E27FC236}">
                <a16:creationId xmlns:a16="http://schemas.microsoft.com/office/drawing/2014/main" id="{D4147190-9DF0-451E-AE8D-081A02FC4279}"/>
              </a:ext>
            </a:extLst>
          </p:cNvPr>
          <p:cNvSpPr/>
          <p:nvPr/>
        </p:nvSpPr>
        <p:spPr>
          <a:xfrm>
            <a:off x="7797520" y="5279047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00A933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69" name="Forme 55">
            <a:extLst>
              <a:ext uri="{FF2B5EF4-FFF2-40B4-BE49-F238E27FC236}">
                <a16:creationId xmlns:a16="http://schemas.microsoft.com/office/drawing/2014/main" id="{6E840CE5-B2DB-4E50-A132-5EAAC5FDED0D}"/>
              </a:ext>
            </a:extLst>
          </p:cNvPr>
          <p:cNvSpPr/>
          <p:nvPr/>
        </p:nvSpPr>
        <p:spPr>
          <a:xfrm>
            <a:off x="8185960" y="4821847"/>
            <a:ext cx="469488" cy="442503"/>
          </a:xfrm>
          <a:custGeom>
            <a:avLst>
              <a:gd name="f0" fmla="val 8100"/>
            </a:avLst>
            <a:gdLst>
              <a:gd name="f1" fmla="val w"/>
              <a:gd name="f2" fmla="val h"/>
              <a:gd name="f3" fmla="val 0"/>
              <a:gd name="f4" fmla="val 21600"/>
              <a:gd name="f5" fmla="val 7600"/>
              <a:gd name="f6" fmla="val 10800"/>
              <a:gd name="f7" fmla="val -2147483647"/>
              <a:gd name="f8" fmla="val 2147483647"/>
              <a:gd name="f9" fmla="*/ f1 1 21600"/>
              <a:gd name="f10" fmla="*/ f2 1 21600"/>
              <a:gd name="f11" fmla="pin 0 f0 10800"/>
              <a:gd name="f12" fmla="*/ f5 f11 1"/>
              <a:gd name="f13" fmla="*/ f11 f9 1"/>
              <a:gd name="f14" fmla="*/ 10800 f10 1"/>
              <a:gd name="f15" fmla="*/ f12 1 10800"/>
              <a:gd name="f16" fmla="+- f5 0 f15"/>
              <a:gd name="f17" fmla="+- 10800 f16 0"/>
              <a:gd name="f18" fmla="+- 10800 0 f16"/>
              <a:gd name="f19" fmla="*/ f18 f9 1"/>
              <a:gd name="f20" fmla="*/ f17 f9 1"/>
              <a:gd name="f21" fmla="*/ f17 f10 1"/>
              <a:gd name="f22" fmla="*/ f18 f10 1"/>
            </a:gdLst>
            <a:ahLst>
              <a:ahXY gdRefX="f0" minX="f3" maxX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21600" h="21600">
                <a:moveTo>
                  <a:pt x="f3" y="f6"/>
                </a:moveTo>
                <a:lnTo>
                  <a:pt x="f18" y="f18"/>
                </a:lnTo>
                <a:lnTo>
                  <a:pt x="f6" y="f3"/>
                </a:lnTo>
                <a:lnTo>
                  <a:pt x="f17" y="f18"/>
                </a:lnTo>
                <a:lnTo>
                  <a:pt x="f4" y="f6"/>
                </a:lnTo>
                <a:lnTo>
                  <a:pt x="f17" y="f17"/>
                </a:lnTo>
                <a:lnTo>
                  <a:pt x="f6" y="f4"/>
                </a:lnTo>
                <a:lnTo>
                  <a:pt x="f18" y="f17"/>
                </a:lnTo>
                <a:lnTo>
                  <a:pt x="f3" y="f6"/>
                </a:lnTo>
                <a:close/>
              </a:path>
            </a:pathLst>
          </a:custGeom>
          <a:solidFill>
            <a:srgbClr val="2A6099"/>
          </a:solidFill>
          <a:ln w="0"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13623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CustomShape 1"/>
          <p:cNvSpPr/>
          <p:nvPr/>
        </p:nvSpPr>
        <p:spPr>
          <a:xfrm>
            <a:off x="4437921" y="2007050"/>
            <a:ext cx="4556933" cy="3701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3131" tIns="56566" rIns="113131" bIns="56566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3017" spc="-1">
                <a:solidFill>
                  <a:srgbClr val="FFFFFF"/>
                </a:solidFill>
                <a:latin typeface="Quicksand"/>
                <a:ea typeface="Open Sans"/>
              </a:rPr>
              <a:t>Programme Vitam</a:t>
            </a:r>
            <a:endParaRPr lang="fr-FR" sz="3017" spc="-1">
              <a:latin typeface="Arial"/>
            </a:endParaRPr>
          </a:p>
        </p:txBody>
      </p:sp>
      <p:sp>
        <p:nvSpPr>
          <p:cNvPr id="765" name="CustomShape 2"/>
          <p:cNvSpPr/>
          <p:nvPr/>
        </p:nvSpPr>
        <p:spPr>
          <a:xfrm>
            <a:off x="3891720" y="2783132"/>
            <a:ext cx="5701823" cy="25807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3131" tIns="56566" rIns="113131" bIns="56566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011" spc="-1">
                <a:solidFill>
                  <a:srgbClr val="FFFFFF"/>
                </a:solidFill>
                <a:latin typeface="Open Sans"/>
                <a:ea typeface="Open Sans"/>
              </a:rPr>
              <a:t>47 rue de la Chapelle, 75018 Paris – France </a:t>
            </a:r>
            <a:endParaRPr lang="fr-FR" sz="2011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011" spc="-1">
                <a:solidFill>
                  <a:srgbClr val="FFFFFF"/>
                </a:solidFill>
                <a:latin typeface="Open Sans"/>
                <a:ea typeface="Open Sans"/>
              </a:rPr>
              <a:t>Tél. : +33 (0)1 86 69 60 25</a:t>
            </a:r>
            <a:endParaRPr lang="fr-FR" sz="2011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011" spc="-1">
                <a:solidFill>
                  <a:srgbClr val="FFFFFF"/>
                </a:solidFill>
                <a:latin typeface="Open Sans"/>
                <a:ea typeface="Open Sans"/>
              </a:rPr>
              <a:t>www.programmevitam.fr</a:t>
            </a:r>
            <a:endParaRPr lang="fr-FR" sz="2011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011" spc="-1">
                <a:solidFill>
                  <a:srgbClr val="FFFFFF"/>
                </a:solidFill>
                <a:latin typeface="Open Sans"/>
                <a:ea typeface="Open Sans"/>
              </a:rPr>
              <a:t>https://twitter.com/@ProgVitam</a:t>
            </a:r>
            <a:endParaRPr lang="fr-FR" sz="2011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011" spc="-1">
                <a:solidFill>
                  <a:srgbClr val="FFFFFF"/>
                </a:solidFill>
                <a:latin typeface="Open Sans"/>
                <a:ea typeface="Open Sans"/>
              </a:rPr>
              <a:t>https://www.linkedin.com/grps/Programme-Vitam</a:t>
            </a:r>
            <a:endParaRPr lang="fr-FR" sz="2011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2011" spc="-1">
              <a:latin typeface="Arial"/>
            </a:endParaRPr>
          </a:p>
        </p:txBody>
      </p:sp>
      <p:pic>
        <p:nvPicPr>
          <p:cNvPr id="766" name="Image 3"/>
          <p:cNvPicPr/>
          <p:nvPr/>
        </p:nvPicPr>
        <p:blipFill>
          <a:blip r:embed="rId2"/>
          <a:stretch/>
        </p:blipFill>
        <p:spPr>
          <a:xfrm>
            <a:off x="5675576" y="5658476"/>
            <a:ext cx="2230951" cy="795540"/>
          </a:xfrm>
          <a:prstGeom prst="rect">
            <a:avLst/>
          </a:prstGeom>
          <a:ln>
            <a:noFill/>
          </a:ln>
        </p:spPr>
      </p:pic>
      <p:sp>
        <p:nvSpPr>
          <p:cNvPr id="767" name="CustomShape 3"/>
          <p:cNvSpPr/>
          <p:nvPr/>
        </p:nvSpPr>
        <p:spPr>
          <a:xfrm>
            <a:off x="6227657" y="2604381"/>
            <a:ext cx="188703" cy="104533"/>
          </a:xfrm>
          <a:custGeom>
            <a:avLst/>
            <a:gdLst/>
            <a:ahLst/>
            <a:cxnLst/>
            <a:rect l="l" t="t" r="r" b="b"/>
            <a:pathLst>
              <a:path w="63" h="32">
                <a:moveTo>
                  <a:pt x="4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6" y="0"/>
                  <a:pt x="63" y="7"/>
                  <a:pt x="63" y="16"/>
                </a:cubicBezTo>
                <a:cubicBezTo>
                  <a:pt x="63" y="25"/>
                  <a:pt x="56" y="32"/>
                  <a:pt x="47" y="32"/>
                </a:cubicBezTo>
                <a:close/>
              </a:path>
            </a:pathLst>
          </a:custGeom>
          <a:solidFill>
            <a:srgbClr val="6F9E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sz="2263"/>
          </a:p>
        </p:txBody>
      </p:sp>
      <p:sp>
        <p:nvSpPr>
          <p:cNvPr id="768" name="CustomShape 4"/>
          <p:cNvSpPr/>
          <p:nvPr/>
        </p:nvSpPr>
        <p:spPr>
          <a:xfrm>
            <a:off x="6505056" y="2604381"/>
            <a:ext cx="340299" cy="104533"/>
          </a:xfrm>
          <a:custGeom>
            <a:avLst/>
            <a:gdLst/>
            <a:ahLst/>
            <a:cxnLst/>
            <a:rect l="l" t="t" r="r" b="b"/>
            <a:pathLst>
              <a:path w="113" h="32">
                <a:moveTo>
                  <a:pt x="97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6" y="0"/>
                  <a:pt x="113" y="7"/>
                  <a:pt x="113" y="16"/>
                </a:cubicBezTo>
                <a:cubicBezTo>
                  <a:pt x="113" y="25"/>
                  <a:pt x="106" y="32"/>
                  <a:pt x="97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sz="2263"/>
          </a:p>
        </p:txBody>
      </p:sp>
      <p:sp>
        <p:nvSpPr>
          <p:cNvPr id="769" name="CustomShape 5"/>
          <p:cNvSpPr/>
          <p:nvPr/>
        </p:nvSpPr>
        <p:spPr>
          <a:xfrm>
            <a:off x="6932697" y="2604381"/>
            <a:ext cx="280112" cy="104533"/>
          </a:xfrm>
          <a:custGeom>
            <a:avLst/>
            <a:gdLst/>
            <a:ahLst/>
            <a:cxnLst/>
            <a:rect l="l" t="t" r="r" b="b"/>
            <a:pathLst>
              <a:path w="93" h="32">
                <a:moveTo>
                  <a:pt x="7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85" y="0"/>
                  <a:pt x="93" y="7"/>
                  <a:pt x="93" y="16"/>
                </a:cubicBezTo>
                <a:cubicBezTo>
                  <a:pt x="93" y="25"/>
                  <a:pt x="85" y="32"/>
                  <a:pt x="76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sz="2263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 : avec coin rogné 87">
            <a:extLst>
              <a:ext uri="{FF2B5EF4-FFF2-40B4-BE49-F238E27FC236}">
                <a16:creationId xmlns:a16="http://schemas.microsoft.com/office/drawing/2014/main" id="{63033886-0D86-166F-A329-155A6F0EC7F7}"/>
              </a:ext>
            </a:extLst>
          </p:cNvPr>
          <p:cNvSpPr/>
          <p:nvPr/>
        </p:nvSpPr>
        <p:spPr>
          <a:xfrm>
            <a:off x="8494295" y="372979"/>
            <a:ext cx="4861403" cy="1090584"/>
          </a:xfrm>
          <a:prstGeom prst="snip1Rect">
            <a:avLst/>
          </a:prstGeom>
          <a:solidFill>
            <a:srgbClr val="E3E8E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91D8160-9A2D-B1EE-3452-101FD59222D7}"/>
              </a:ext>
            </a:extLst>
          </p:cNvPr>
          <p:cNvSpPr txBox="1"/>
          <p:nvPr/>
        </p:nvSpPr>
        <p:spPr>
          <a:xfrm>
            <a:off x="9119287" y="1932090"/>
            <a:ext cx="4236410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Le secteur des archives de la CACP : </a:t>
            </a:r>
          </a:p>
          <a:p>
            <a:r>
              <a:rPr lang="fr-FR" sz="1400" dirty="0"/>
              <a:t>2 archivistes, 1 apprentie</a:t>
            </a:r>
          </a:p>
          <a:p>
            <a:r>
              <a:rPr lang="fr-FR" sz="1400" dirty="0"/>
              <a:t>1 archiviste mutualisé à l’horizon 2025.</a:t>
            </a:r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b="1" dirty="0"/>
              <a:t>4 communes avec services archives constitués </a:t>
            </a:r>
            <a:r>
              <a:rPr lang="fr-FR" sz="1400" dirty="0"/>
              <a:t>sur le territoire avec 5 archivistes en poste.</a:t>
            </a:r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b="1" dirty="0"/>
              <a:t>4 communes avec chacune un référent- archives</a:t>
            </a:r>
            <a:r>
              <a:rPr lang="fr-FR" sz="1400" dirty="0"/>
              <a:t> (des fonctions d’archivage dans leur fiche de poste).</a:t>
            </a:r>
          </a:p>
          <a:p>
            <a:endParaRPr lang="fr-FR" sz="1400" dirty="0"/>
          </a:p>
          <a:p>
            <a:r>
              <a:rPr lang="fr-FR" sz="1400" b="1" dirty="0"/>
              <a:t>5 communes dépourvues </a:t>
            </a:r>
            <a:r>
              <a:rPr lang="fr-FR" sz="1400" dirty="0"/>
              <a:t>de fonction archives.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r>
              <a:rPr lang="fr-FR" sz="1400" b="1" dirty="0"/>
              <a:t>Un service commun des systèmes d’information </a:t>
            </a:r>
            <a:r>
              <a:rPr lang="fr-FR" sz="1400" dirty="0"/>
              <a:t>: CACP + 6 communes avec extension progressive</a:t>
            </a:r>
          </a:p>
          <a:p>
            <a:endParaRPr lang="fr-FR" sz="1400" dirty="0"/>
          </a:p>
          <a:p>
            <a:r>
              <a:rPr lang="fr-FR" sz="1400" b="1" dirty="0"/>
              <a:t>Des DSI dans 2 communes </a:t>
            </a:r>
            <a:r>
              <a:rPr lang="fr-FR" sz="1400" dirty="0"/>
              <a:t>impliquées dans le projet.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EEF741B-4547-228C-A439-6CEEAC01EA14}"/>
              </a:ext>
            </a:extLst>
          </p:cNvPr>
          <p:cNvSpPr txBox="1"/>
          <p:nvPr/>
        </p:nvSpPr>
        <p:spPr>
          <a:xfrm>
            <a:off x="230391" y="170979"/>
            <a:ext cx="8889870" cy="82954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400" b="1">
                <a:solidFill>
                  <a:srgbClr val="65B157"/>
                </a:solidFill>
                <a:latin typeface="Arial" pitchFamily="2"/>
                <a:ea typeface="Arial" pitchFamily="2"/>
                <a:cs typeface="Arial" pitchFamily="2"/>
              </a:rPr>
              <a:t>Territoire cergypontain et acteurs du projet d’archivage électronique</a:t>
            </a:r>
            <a:endParaRPr lang="fr-FR" sz="2400" b="1" i="0" u="none" strike="noStrike" cap="none" baseline="0">
              <a:ln>
                <a:noFill/>
              </a:ln>
              <a:solidFill>
                <a:srgbClr val="65B157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C0FC18B-8BC8-3D29-19E7-A9A91BE15112}"/>
              </a:ext>
            </a:extLst>
          </p:cNvPr>
          <p:cNvSpPr txBox="1"/>
          <p:nvPr/>
        </p:nvSpPr>
        <p:spPr>
          <a:xfrm>
            <a:off x="10367983" y="589546"/>
            <a:ext cx="870215" cy="5038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800" b="1" i="0" u="none" strike="noStrike" kern="1200" cap="none">
                <a:ln>
                  <a:noFill/>
                </a:ln>
                <a:solidFill>
                  <a:srgbClr val="65B157"/>
                </a:solidFill>
                <a:latin typeface="Liberation Sans" pitchFamily="18"/>
                <a:ea typeface="Microsoft YaHei" pitchFamily="2"/>
                <a:cs typeface="Arial" pitchFamily="2"/>
              </a:rPr>
              <a:t>=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7FADDC2-FCE3-C1C0-D745-FB2B1D97074F}"/>
              </a:ext>
            </a:extLst>
          </p:cNvPr>
          <p:cNvSpPr txBox="1"/>
          <p:nvPr/>
        </p:nvSpPr>
        <p:spPr>
          <a:xfrm>
            <a:off x="12253158" y="545863"/>
            <a:ext cx="1093272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1" i="0" u="none" strike="noStrike" kern="1200" cap="none">
                <a:ln>
                  <a:noFill/>
                </a:ln>
                <a:solidFill>
                  <a:srgbClr val="65B157"/>
                </a:solidFill>
                <a:latin typeface="Arial" pitchFamily="34"/>
                <a:ea typeface="Microsoft YaHei" pitchFamily="2"/>
                <a:cs typeface="Arial" pitchFamily="2"/>
              </a:rPr>
              <a:t>216 000 habitants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ADABAF8-10AE-B3F2-5B64-CFF7368E4F65}"/>
              </a:ext>
            </a:extLst>
          </p:cNvPr>
          <p:cNvSpPr txBox="1"/>
          <p:nvPr/>
        </p:nvSpPr>
        <p:spPr>
          <a:xfrm>
            <a:off x="11860900" y="566686"/>
            <a:ext cx="870215" cy="5038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800" b="1" i="0" u="none" strike="noStrike" kern="1200" cap="none">
                <a:ln>
                  <a:noFill/>
                </a:ln>
                <a:solidFill>
                  <a:srgbClr val="65B157"/>
                </a:solidFill>
                <a:latin typeface="Liberation Sans" pitchFamily="18"/>
                <a:ea typeface="Microsoft YaHei" pitchFamily="2"/>
                <a:cs typeface="Arial" pitchFamily="2"/>
              </a:rPr>
              <a:t>=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86CB184-0640-A7DB-4DB6-98315A445A4D}"/>
              </a:ext>
            </a:extLst>
          </p:cNvPr>
          <p:cNvSpPr txBox="1"/>
          <p:nvPr/>
        </p:nvSpPr>
        <p:spPr>
          <a:xfrm>
            <a:off x="10621812" y="545863"/>
            <a:ext cx="1434737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1" i="0" u="none" strike="noStrike" kern="1200" cap="none">
                <a:ln>
                  <a:noFill/>
                </a:ln>
                <a:solidFill>
                  <a:srgbClr val="65B157"/>
                </a:solidFill>
                <a:latin typeface="Arial" pitchFamily="34"/>
                <a:ea typeface="Microsoft YaHei" pitchFamily="2"/>
                <a:cs typeface="Arial" pitchFamily="2"/>
              </a:rPr>
              <a:t>13 communes</a:t>
            </a:r>
          </a:p>
        </p:txBody>
      </p:sp>
      <p:pic>
        <p:nvPicPr>
          <p:cNvPr id="31" name="Image 30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4BD95992-A986-9780-CCDE-14FCB6BA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337" y="559679"/>
            <a:ext cx="1234663" cy="535173"/>
          </a:xfrm>
          <a:prstGeom prst="rect">
            <a:avLst/>
          </a:prstGeom>
        </p:spPr>
      </p:pic>
      <p:grpSp>
        <p:nvGrpSpPr>
          <p:cNvPr id="83" name="Groupe 82">
            <a:extLst>
              <a:ext uri="{FF2B5EF4-FFF2-40B4-BE49-F238E27FC236}">
                <a16:creationId xmlns:a16="http://schemas.microsoft.com/office/drawing/2014/main" id="{DDB9FF4C-201D-D0F1-CBF1-48D01801FC80}"/>
              </a:ext>
            </a:extLst>
          </p:cNvPr>
          <p:cNvGrpSpPr/>
          <p:nvPr/>
        </p:nvGrpSpPr>
        <p:grpSpPr>
          <a:xfrm>
            <a:off x="343667" y="954663"/>
            <a:ext cx="8621139" cy="6605012"/>
            <a:chOff x="411198" y="903445"/>
            <a:chExt cx="8621139" cy="6605012"/>
          </a:xfrm>
        </p:grpSpPr>
        <p:pic>
          <p:nvPicPr>
            <p:cNvPr id="3" name="Image 2" descr="Une image contenant carte, atlas, texte, diagramme&#10;&#10;Description générée automatiquement">
              <a:extLst>
                <a:ext uri="{FF2B5EF4-FFF2-40B4-BE49-F238E27FC236}">
                  <a16:creationId xmlns:a16="http://schemas.microsoft.com/office/drawing/2014/main" id="{6B1C6992-B274-A5D7-F8D3-38D60473A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198" y="903445"/>
              <a:ext cx="8621139" cy="609655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Graphique 5" descr="Femme DJ avec un remplissage uni">
              <a:extLst>
                <a:ext uri="{FF2B5EF4-FFF2-40B4-BE49-F238E27FC236}">
                  <a16:creationId xmlns:a16="http://schemas.microsoft.com/office/drawing/2014/main" id="{6EFCBAB8-D073-7375-8EA0-123FE4CAD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38499" y="7116743"/>
              <a:ext cx="391714" cy="391714"/>
            </a:xfrm>
            <a:prstGeom prst="rect">
              <a:avLst/>
            </a:prstGeom>
          </p:spPr>
        </p:pic>
        <p:pic>
          <p:nvPicPr>
            <p:cNvPr id="8" name="Graphique 7" descr="Programmeur avec un remplissage uni">
              <a:extLst>
                <a:ext uri="{FF2B5EF4-FFF2-40B4-BE49-F238E27FC236}">
                  <a16:creationId xmlns:a16="http://schemas.microsoft.com/office/drawing/2014/main" id="{994930D8-326A-78FD-2857-D216F8512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9623" y="7078848"/>
              <a:ext cx="391714" cy="391714"/>
            </a:xfrm>
            <a:prstGeom prst="rect">
              <a:avLst/>
            </a:prstGeom>
          </p:spPr>
        </p:pic>
        <p:pic>
          <p:nvPicPr>
            <p:cNvPr id="9" name="Graphique 8" descr="Femme DJ avec un remplissage uni">
              <a:extLst>
                <a:ext uri="{FF2B5EF4-FFF2-40B4-BE49-F238E27FC236}">
                  <a16:creationId xmlns:a16="http://schemas.microsoft.com/office/drawing/2014/main" id="{F01A253A-188F-EE6B-80A2-06214C2CC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90015" y="3669365"/>
              <a:ext cx="391714" cy="391714"/>
            </a:xfrm>
            <a:prstGeom prst="rect">
              <a:avLst/>
            </a:prstGeom>
          </p:spPr>
        </p:pic>
        <p:pic>
          <p:nvPicPr>
            <p:cNvPr id="10" name="Graphique 9" descr="Femme DJ avec un remplissage uni">
              <a:extLst>
                <a:ext uri="{FF2B5EF4-FFF2-40B4-BE49-F238E27FC236}">
                  <a16:creationId xmlns:a16="http://schemas.microsoft.com/office/drawing/2014/main" id="{E12D45A1-6A0E-B3C2-4008-ED43AACC5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42857" y="3669365"/>
              <a:ext cx="391714" cy="391714"/>
            </a:xfrm>
            <a:prstGeom prst="rect">
              <a:avLst/>
            </a:prstGeom>
          </p:spPr>
        </p:pic>
        <p:pic>
          <p:nvPicPr>
            <p:cNvPr id="11" name="Graphique 10" descr="Femme DJ avec un remplissage uni">
              <a:extLst>
                <a:ext uri="{FF2B5EF4-FFF2-40B4-BE49-F238E27FC236}">
                  <a16:creationId xmlns:a16="http://schemas.microsoft.com/office/drawing/2014/main" id="{667F060B-7A9F-995E-AF04-9AB88A4AE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00231" y="4345830"/>
              <a:ext cx="391714" cy="391714"/>
            </a:xfrm>
            <a:prstGeom prst="rect">
              <a:avLst/>
            </a:prstGeom>
          </p:spPr>
        </p:pic>
        <p:pic>
          <p:nvPicPr>
            <p:cNvPr id="12" name="Graphique 11" descr="Femme DJ avec un remplissage uni">
              <a:extLst>
                <a:ext uri="{FF2B5EF4-FFF2-40B4-BE49-F238E27FC236}">
                  <a16:creationId xmlns:a16="http://schemas.microsoft.com/office/drawing/2014/main" id="{06056CDC-93F3-ECD7-2F73-82060A8E1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59000" y="2866560"/>
              <a:ext cx="391714" cy="391714"/>
            </a:xfrm>
            <a:prstGeom prst="rect">
              <a:avLst/>
            </a:prstGeom>
          </p:spPr>
        </p:pic>
        <p:pic>
          <p:nvPicPr>
            <p:cNvPr id="14" name="Graphique 13" descr="Femme DJ avec un remplissage uni">
              <a:extLst>
                <a:ext uri="{FF2B5EF4-FFF2-40B4-BE49-F238E27FC236}">
                  <a16:creationId xmlns:a16="http://schemas.microsoft.com/office/drawing/2014/main" id="{F67F78CC-598F-4DB0-C9F1-7439D211B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7887" y="2632218"/>
              <a:ext cx="391714" cy="391714"/>
            </a:xfrm>
            <a:prstGeom prst="rect">
              <a:avLst/>
            </a:prstGeom>
          </p:spPr>
        </p:pic>
        <p:pic>
          <p:nvPicPr>
            <p:cNvPr id="15" name="Graphique 14" descr="Programmeur avec un remplissage uni">
              <a:extLst>
                <a:ext uri="{FF2B5EF4-FFF2-40B4-BE49-F238E27FC236}">
                  <a16:creationId xmlns:a16="http://schemas.microsoft.com/office/drawing/2014/main" id="{2C7BFFCB-EA00-F8F0-4117-0697013D6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71395" y="4603504"/>
              <a:ext cx="391714" cy="391714"/>
            </a:xfrm>
            <a:prstGeom prst="rect">
              <a:avLst/>
            </a:prstGeom>
          </p:spPr>
        </p:pic>
        <p:pic>
          <p:nvPicPr>
            <p:cNvPr id="16" name="Graphique 15" descr="Programmeur avec un remplissage uni">
              <a:extLst>
                <a:ext uri="{FF2B5EF4-FFF2-40B4-BE49-F238E27FC236}">
                  <a16:creationId xmlns:a16="http://schemas.microsoft.com/office/drawing/2014/main" id="{B33D932E-2EF3-2204-504D-F74FF42CD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36173" y="4618247"/>
              <a:ext cx="391714" cy="391714"/>
            </a:xfrm>
            <a:prstGeom prst="rect">
              <a:avLst/>
            </a:prstGeom>
          </p:spPr>
        </p:pic>
        <p:pic>
          <p:nvPicPr>
            <p:cNvPr id="17" name="Graphique 16" descr="Programmeur avec un remplissage uni">
              <a:extLst>
                <a:ext uri="{FF2B5EF4-FFF2-40B4-BE49-F238E27FC236}">
                  <a16:creationId xmlns:a16="http://schemas.microsoft.com/office/drawing/2014/main" id="{E9910CAA-FDCE-BE22-BE85-DC1BE7184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00231" y="1672129"/>
              <a:ext cx="391714" cy="391714"/>
            </a:xfrm>
            <a:prstGeom prst="rect">
              <a:avLst/>
            </a:prstGeom>
          </p:spPr>
        </p:pic>
        <p:pic>
          <p:nvPicPr>
            <p:cNvPr id="18" name="Graphique 17" descr="Programmeur avec un remplissage uni">
              <a:extLst>
                <a:ext uri="{FF2B5EF4-FFF2-40B4-BE49-F238E27FC236}">
                  <a16:creationId xmlns:a16="http://schemas.microsoft.com/office/drawing/2014/main" id="{3DB5F30B-4C07-902C-6809-066D53822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50714" y="2832201"/>
              <a:ext cx="391714" cy="391714"/>
            </a:xfrm>
            <a:prstGeom prst="rect">
              <a:avLst/>
            </a:prstGeom>
          </p:spPr>
        </p:pic>
        <p:pic>
          <p:nvPicPr>
            <p:cNvPr id="19" name="Graphique 18" descr="Programmeur avec un remplissage uni">
              <a:extLst>
                <a:ext uri="{FF2B5EF4-FFF2-40B4-BE49-F238E27FC236}">
                  <a16:creationId xmlns:a16="http://schemas.microsoft.com/office/drawing/2014/main" id="{DED8A1FD-149A-F85E-7186-F2D86BFEB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40887" y="3293750"/>
              <a:ext cx="391714" cy="391714"/>
            </a:xfrm>
            <a:prstGeom prst="rect">
              <a:avLst/>
            </a:prstGeom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57869670-FC42-E467-152B-2A437D3518BF}"/>
                </a:ext>
              </a:extLst>
            </p:cNvPr>
            <p:cNvSpPr txBox="1"/>
            <p:nvPr/>
          </p:nvSpPr>
          <p:spPr>
            <a:xfrm>
              <a:off x="1421337" y="7195069"/>
              <a:ext cx="721305" cy="288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13"/>
                <a:t>DSI (8)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13D06B97-81B8-CD37-045B-2C5E061A2DC1}"/>
                </a:ext>
              </a:extLst>
            </p:cNvPr>
            <p:cNvSpPr txBox="1"/>
            <p:nvPr/>
          </p:nvSpPr>
          <p:spPr>
            <a:xfrm>
              <a:off x="2721778" y="7200477"/>
              <a:ext cx="1337981" cy="278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13"/>
                <a:t>Archives (7)</a:t>
              </a:r>
            </a:p>
          </p:txBody>
        </p:sp>
        <p:pic>
          <p:nvPicPr>
            <p:cNvPr id="36" name="Graphique 35" descr="Femme DJ avec un remplissage uni">
              <a:extLst>
                <a:ext uri="{FF2B5EF4-FFF2-40B4-BE49-F238E27FC236}">
                  <a16:creationId xmlns:a16="http://schemas.microsoft.com/office/drawing/2014/main" id="{3CF7E538-0389-9015-3959-0E33BF36C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2588" y="4306169"/>
              <a:ext cx="391714" cy="391714"/>
            </a:xfrm>
            <a:prstGeom prst="rect">
              <a:avLst/>
            </a:prstGeom>
          </p:spPr>
        </p:pic>
        <p:pic>
          <p:nvPicPr>
            <p:cNvPr id="38" name="Image 37" descr="Une image contenant texte, Police, logo, Graphique&#10;&#10;Description générée automatiquement">
              <a:extLst>
                <a:ext uri="{FF2B5EF4-FFF2-40B4-BE49-F238E27FC236}">
                  <a16:creationId xmlns:a16="http://schemas.microsoft.com/office/drawing/2014/main" id="{047ECEE0-7AF9-9B0B-0399-C27D8C96D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795" y="1018098"/>
              <a:ext cx="909542" cy="394247"/>
            </a:xfrm>
            <a:prstGeom prst="rect">
              <a:avLst/>
            </a:prstGeom>
          </p:spPr>
        </p:pic>
        <p:pic>
          <p:nvPicPr>
            <p:cNvPr id="39" name="Image 38" descr="Une image contenant texte, Police, logo, Graphique&#10;&#10;Description générée automatiquement">
              <a:extLst>
                <a:ext uri="{FF2B5EF4-FFF2-40B4-BE49-F238E27FC236}">
                  <a16:creationId xmlns:a16="http://schemas.microsoft.com/office/drawing/2014/main" id="{D6C2E99A-0411-0C53-783B-DF9F69AE3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2244" y="4223123"/>
              <a:ext cx="545090" cy="236273"/>
            </a:xfrm>
            <a:prstGeom prst="rect">
              <a:avLst/>
            </a:prstGeom>
          </p:spPr>
        </p:pic>
        <p:pic>
          <p:nvPicPr>
            <p:cNvPr id="42" name="Graphique 41" descr="Programmeur avec un remplissage uni">
              <a:extLst>
                <a:ext uri="{FF2B5EF4-FFF2-40B4-BE49-F238E27FC236}">
                  <a16:creationId xmlns:a16="http://schemas.microsoft.com/office/drawing/2014/main" id="{FD15F371-2C17-0FAB-6A94-52952138A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43443" y="3277650"/>
              <a:ext cx="391714" cy="391714"/>
            </a:xfrm>
            <a:prstGeom prst="rect">
              <a:avLst/>
            </a:prstGeom>
          </p:spPr>
        </p:pic>
        <p:pic>
          <p:nvPicPr>
            <p:cNvPr id="43" name="Graphique 42" descr="Programmeur avec un remplissage uni">
              <a:extLst>
                <a:ext uri="{FF2B5EF4-FFF2-40B4-BE49-F238E27FC236}">
                  <a16:creationId xmlns:a16="http://schemas.microsoft.com/office/drawing/2014/main" id="{79688BF7-3F2B-FA02-C2D0-9DE68642C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93039" y="2832201"/>
              <a:ext cx="391714" cy="391714"/>
            </a:xfrm>
            <a:prstGeom prst="rect">
              <a:avLst/>
            </a:prstGeom>
          </p:spPr>
        </p:pic>
        <p:pic>
          <p:nvPicPr>
            <p:cNvPr id="13" name="Graphique 12" descr="Femme DJ avec un remplissage uni">
              <a:extLst>
                <a:ext uri="{FF2B5EF4-FFF2-40B4-BE49-F238E27FC236}">
                  <a16:creationId xmlns:a16="http://schemas.microsoft.com/office/drawing/2014/main" id="{CEE515D6-BC3E-F690-109C-46645F3AA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83605" y="4635968"/>
              <a:ext cx="391714" cy="391714"/>
            </a:xfrm>
            <a:prstGeom prst="rect">
              <a:avLst/>
            </a:prstGeom>
          </p:spPr>
        </p:pic>
        <p:pic>
          <p:nvPicPr>
            <p:cNvPr id="53" name="Graphique 52" descr="Femme DJ avec un remplissage uni">
              <a:extLst>
                <a:ext uri="{FF2B5EF4-FFF2-40B4-BE49-F238E27FC236}">
                  <a16:creationId xmlns:a16="http://schemas.microsoft.com/office/drawing/2014/main" id="{4708EAB8-D3D3-B149-8D1B-D883EA8E7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95871" y="4694996"/>
              <a:ext cx="391714" cy="391714"/>
            </a:xfrm>
            <a:prstGeom prst="rect">
              <a:avLst/>
            </a:prstGeom>
          </p:spPr>
        </p:pic>
        <p:pic>
          <p:nvPicPr>
            <p:cNvPr id="54" name="Graphique 53" descr="Femme DJ avec un remplissage uni">
              <a:extLst>
                <a:ext uri="{FF2B5EF4-FFF2-40B4-BE49-F238E27FC236}">
                  <a16:creationId xmlns:a16="http://schemas.microsoft.com/office/drawing/2014/main" id="{681F52CA-B4D3-5D2B-D1A6-214DA4E6E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61258" y="5055914"/>
              <a:ext cx="391714" cy="391714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C5EDCCA-090C-EFBE-3B55-B241B36E0F06}"/>
                </a:ext>
              </a:extLst>
            </p:cNvPr>
            <p:cNvSpPr/>
            <p:nvPr/>
          </p:nvSpPr>
          <p:spPr>
            <a:xfrm>
              <a:off x="6613311" y="3530421"/>
              <a:ext cx="639661" cy="238290"/>
            </a:xfrm>
            <a:prstGeom prst="rect">
              <a:avLst/>
            </a:prstGeom>
            <a:solidFill>
              <a:srgbClr val="F1F1F1"/>
            </a:solidFill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2604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B69668A-3826-A721-70E9-777593F22943}"/>
                </a:ext>
              </a:extLst>
            </p:cNvPr>
            <p:cNvSpPr/>
            <p:nvPr/>
          </p:nvSpPr>
          <p:spPr>
            <a:xfrm>
              <a:off x="6123744" y="5222362"/>
              <a:ext cx="391714" cy="98872"/>
            </a:xfrm>
            <a:prstGeom prst="rect">
              <a:avLst/>
            </a:prstGeom>
            <a:solidFill>
              <a:srgbClr val="F1F1F1"/>
            </a:solidFill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2604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2D62A59-FF8E-DC66-3021-FBBA8FC407BF}"/>
                </a:ext>
              </a:extLst>
            </p:cNvPr>
            <p:cNvSpPr/>
            <p:nvPr/>
          </p:nvSpPr>
          <p:spPr>
            <a:xfrm>
              <a:off x="4789943" y="5287759"/>
              <a:ext cx="639661" cy="238290"/>
            </a:xfrm>
            <a:prstGeom prst="rect">
              <a:avLst/>
            </a:prstGeom>
            <a:solidFill>
              <a:srgbClr val="F1F1F1"/>
            </a:solidFill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2604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C0BDF31-38A2-B19E-1D67-3133274EE4A8}"/>
                </a:ext>
              </a:extLst>
            </p:cNvPr>
            <p:cNvSpPr/>
            <p:nvPr/>
          </p:nvSpPr>
          <p:spPr>
            <a:xfrm>
              <a:off x="4153436" y="5434233"/>
              <a:ext cx="436254" cy="238290"/>
            </a:xfrm>
            <a:prstGeom prst="rect">
              <a:avLst/>
            </a:prstGeom>
            <a:solidFill>
              <a:srgbClr val="F1F1F1"/>
            </a:solidFill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2604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1D4A7E8-05C5-EE86-2F72-4324EAE7487B}"/>
                </a:ext>
              </a:extLst>
            </p:cNvPr>
            <p:cNvSpPr/>
            <p:nvPr/>
          </p:nvSpPr>
          <p:spPr>
            <a:xfrm>
              <a:off x="3961081" y="5107729"/>
              <a:ext cx="601909" cy="238290"/>
            </a:xfrm>
            <a:prstGeom prst="rect">
              <a:avLst/>
            </a:prstGeom>
            <a:solidFill>
              <a:srgbClr val="F1F1F1"/>
            </a:solidFill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2604"/>
            </a:p>
          </p:txBody>
        </p:sp>
        <p:pic>
          <p:nvPicPr>
            <p:cNvPr id="61" name="Image 60">
              <a:extLst>
                <a:ext uri="{FF2B5EF4-FFF2-40B4-BE49-F238E27FC236}">
                  <a16:creationId xmlns:a16="http://schemas.microsoft.com/office/drawing/2014/main" id="{4A3CF8E8-1A8E-F9A0-C8F9-5F07BCB53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26563" y="5045001"/>
              <a:ext cx="240270" cy="282057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4216F486-8426-ABEA-7C05-C5B770A43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" r="51785" b="46265"/>
            <a:stretch/>
          </p:blipFill>
          <p:spPr>
            <a:xfrm>
              <a:off x="4464430" y="5298305"/>
              <a:ext cx="93154" cy="121875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508B5CF-9B3A-E776-EB5C-E9C58C798771}"/>
                </a:ext>
              </a:extLst>
            </p:cNvPr>
            <p:cNvSpPr/>
            <p:nvPr/>
          </p:nvSpPr>
          <p:spPr>
            <a:xfrm>
              <a:off x="2870707" y="4267973"/>
              <a:ext cx="436254" cy="238290"/>
            </a:xfrm>
            <a:prstGeom prst="rect">
              <a:avLst/>
            </a:prstGeom>
            <a:solidFill>
              <a:srgbClr val="F1F1F1"/>
            </a:solidFill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2604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52D072E-55F7-1162-FE28-17FB78A9B7B4}"/>
                </a:ext>
              </a:extLst>
            </p:cNvPr>
            <p:cNvSpPr/>
            <p:nvPr/>
          </p:nvSpPr>
          <p:spPr>
            <a:xfrm>
              <a:off x="2464015" y="3936216"/>
              <a:ext cx="436254" cy="238290"/>
            </a:xfrm>
            <a:prstGeom prst="rect">
              <a:avLst/>
            </a:prstGeom>
            <a:solidFill>
              <a:srgbClr val="F1F1F1"/>
            </a:solidFill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2604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9F98150-0558-58D3-6FDD-3D3FBD638A94}"/>
                </a:ext>
              </a:extLst>
            </p:cNvPr>
            <p:cNvSpPr/>
            <p:nvPr/>
          </p:nvSpPr>
          <p:spPr>
            <a:xfrm>
              <a:off x="3240746" y="2714987"/>
              <a:ext cx="257556" cy="117713"/>
            </a:xfrm>
            <a:prstGeom prst="rect">
              <a:avLst/>
            </a:prstGeom>
            <a:solidFill>
              <a:srgbClr val="F1F1F1"/>
            </a:solidFill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2604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C3B246B-77AA-C48F-67FC-F0471E7DCBBD}"/>
                </a:ext>
              </a:extLst>
            </p:cNvPr>
            <p:cNvSpPr/>
            <p:nvPr/>
          </p:nvSpPr>
          <p:spPr>
            <a:xfrm>
              <a:off x="4818572" y="6343065"/>
              <a:ext cx="363672" cy="238290"/>
            </a:xfrm>
            <a:prstGeom prst="rect">
              <a:avLst/>
            </a:prstGeom>
            <a:solidFill>
              <a:srgbClr val="F1F1F1"/>
            </a:solidFill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2604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76DFC25-6F9A-23F6-74C0-03C60B34248F}"/>
                </a:ext>
              </a:extLst>
            </p:cNvPr>
            <p:cNvSpPr/>
            <p:nvPr/>
          </p:nvSpPr>
          <p:spPr>
            <a:xfrm>
              <a:off x="2416437" y="4732641"/>
              <a:ext cx="313776" cy="238290"/>
            </a:xfrm>
            <a:prstGeom prst="rect">
              <a:avLst/>
            </a:prstGeom>
            <a:solidFill>
              <a:srgbClr val="F1F1F1"/>
            </a:solidFill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2604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8F70537-E178-AD79-4EB3-ED9E0A82A182}"/>
                </a:ext>
              </a:extLst>
            </p:cNvPr>
            <p:cNvSpPr/>
            <p:nvPr/>
          </p:nvSpPr>
          <p:spPr>
            <a:xfrm>
              <a:off x="1673153" y="4528505"/>
              <a:ext cx="326137" cy="332983"/>
            </a:xfrm>
            <a:prstGeom prst="rect">
              <a:avLst/>
            </a:prstGeom>
            <a:solidFill>
              <a:srgbClr val="F1F1F1"/>
            </a:solidFill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2604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1A4D57-7D6D-51F4-D5B3-15346580B35E}"/>
                </a:ext>
              </a:extLst>
            </p:cNvPr>
            <p:cNvSpPr/>
            <p:nvPr/>
          </p:nvSpPr>
          <p:spPr>
            <a:xfrm>
              <a:off x="6393413" y="3023931"/>
              <a:ext cx="268514" cy="172325"/>
            </a:xfrm>
            <a:prstGeom prst="rect">
              <a:avLst/>
            </a:prstGeom>
            <a:solidFill>
              <a:srgbClr val="F1F1F1"/>
            </a:solidFill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2604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67080E7-F2DA-4E1B-C72E-E53930B21568}"/>
                </a:ext>
              </a:extLst>
            </p:cNvPr>
            <p:cNvSpPr/>
            <p:nvPr/>
          </p:nvSpPr>
          <p:spPr>
            <a:xfrm>
              <a:off x="6613311" y="3279383"/>
              <a:ext cx="268514" cy="80403"/>
            </a:xfrm>
            <a:prstGeom prst="rect">
              <a:avLst/>
            </a:prstGeom>
            <a:solidFill>
              <a:srgbClr val="F1F1F1"/>
            </a:solidFill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2604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D3B1714-9CA2-4F8C-49FB-48A1B9386AE0}"/>
                </a:ext>
              </a:extLst>
            </p:cNvPr>
            <p:cNvSpPr/>
            <p:nvPr/>
          </p:nvSpPr>
          <p:spPr>
            <a:xfrm>
              <a:off x="6207616" y="3212762"/>
              <a:ext cx="268514" cy="169521"/>
            </a:xfrm>
            <a:prstGeom prst="rect">
              <a:avLst/>
            </a:prstGeom>
            <a:solidFill>
              <a:srgbClr val="F1F1F1"/>
            </a:solidFill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2604"/>
            </a:p>
          </p:txBody>
        </p:sp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BB947C95-A0FF-B465-F484-37D8FFE51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90339" y="3251406"/>
              <a:ext cx="168007" cy="142806"/>
            </a:xfrm>
            <a:prstGeom prst="rect">
              <a:avLst/>
            </a:prstGeom>
          </p:spPr>
        </p:pic>
        <p:pic>
          <p:nvPicPr>
            <p:cNvPr id="44" name="Graphique 43" descr="Programmeur avec un remplissage uni">
              <a:extLst>
                <a:ext uri="{FF2B5EF4-FFF2-40B4-BE49-F238E27FC236}">
                  <a16:creationId xmlns:a16="http://schemas.microsoft.com/office/drawing/2014/main" id="{152EE2D8-FA50-FB42-1C72-847BE5571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25088" y="5723633"/>
              <a:ext cx="391714" cy="391714"/>
            </a:xfrm>
            <a:prstGeom prst="rect">
              <a:avLst/>
            </a:prstGeom>
          </p:spPr>
        </p:pic>
        <p:pic>
          <p:nvPicPr>
            <p:cNvPr id="22" name="Graphique 21" descr="Femme DJ avec un remplissage uni">
              <a:extLst>
                <a:ext uri="{FF2B5EF4-FFF2-40B4-BE49-F238E27FC236}">
                  <a16:creationId xmlns:a16="http://schemas.microsoft.com/office/drawing/2014/main" id="{276E3111-56A0-C530-2C93-D19711171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47961" y="7114819"/>
              <a:ext cx="391714" cy="391714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46A5F8C-3EDF-0895-E518-E87337DBABAE}"/>
                </a:ext>
              </a:extLst>
            </p:cNvPr>
            <p:cNvSpPr txBox="1"/>
            <p:nvPr/>
          </p:nvSpPr>
          <p:spPr>
            <a:xfrm>
              <a:off x="4231240" y="7198553"/>
              <a:ext cx="2132902" cy="278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13"/>
                <a:t>Référents archives (4)</a:t>
              </a:r>
            </a:p>
          </p:txBody>
        </p:sp>
        <p:pic>
          <p:nvPicPr>
            <p:cNvPr id="25" name="Image 24" descr="Une image contenant texte, Police, logo, Graphique&#10;&#10;Description générée automatiquement">
              <a:extLst>
                <a:ext uri="{FF2B5EF4-FFF2-40B4-BE49-F238E27FC236}">
                  <a16:creationId xmlns:a16="http://schemas.microsoft.com/office/drawing/2014/main" id="{14CAD57C-7246-B66B-19AB-41CA618DE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28" y="947634"/>
              <a:ext cx="1234663" cy="535173"/>
            </a:xfrm>
            <a:prstGeom prst="rect">
              <a:avLst/>
            </a:prstGeom>
          </p:spPr>
        </p:pic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7D062C16-FE81-13F4-1B42-FC0F7ED0E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67417" y="4018529"/>
              <a:ext cx="126524" cy="239492"/>
            </a:xfrm>
            <a:prstGeom prst="rect">
              <a:avLst/>
            </a:prstGeom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CA2E8A56-2254-D53D-844C-409A44ECE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407634">
              <a:off x="2808877" y="3896313"/>
              <a:ext cx="126524" cy="161447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D90601F-5DD7-F26A-3976-6252E687E50D}"/>
                </a:ext>
              </a:extLst>
            </p:cNvPr>
            <p:cNvSpPr/>
            <p:nvPr/>
          </p:nvSpPr>
          <p:spPr>
            <a:xfrm>
              <a:off x="3466271" y="2708341"/>
              <a:ext cx="75910" cy="65502"/>
            </a:xfrm>
            <a:prstGeom prst="rect">
              <a:avLst/>
            </a:prstGeom>
            <a:solidFill>
              <a:srgbClr val="F1F1F1"/>
            </a:solidFill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2604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0BDC2B3-9663-E4EF-AFCC-3057AC83A00C}"/>
                </a:ext>
              </a:extLst>
            </p:cNvPr>
            <p:cNvSpPr/>
            <p:nvPr/>
          </p:nvSpPr>
          <p:spPr>
            <a:xfrm>
              <a:off x="3542180" y="2795324"/>
              <a:ext cx="197605" cy="71236"/>
            </a:xfrm>
            <a:prstGeom prst="rect">
              <a:avLst/>
            </a:prstGeom>
            <a:solidFill>
              <a:srgbClr val="F1F1F1"/>
            </a:solidFill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2604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2F23D65-5BA4-DB1D-A876-AED2D7E571D6}"/>
                </a:ext>
              </a:extLst>
            </p:cNvPr>
            <p:cNvSpPr/>
            <p:nvPr/>
          </p:nvSpPr>
          <p:spPr>
            <a:xfrm>
              <a:off x="5841011" y="5153653"/>
              <a:ext cx="262574" cy="98872"/>
            </a:xfrm>
            <a:prstGeom prst="rect">
              <a:avLst/>
            </a:prstGeom>
            <a:solidFill>
              <a:srgbClr val="F1F1F1"/>
            </a:solidFill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2604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1A0C671-A04E-4864-D00D-E0747DF598F0}"/>
                </a:ext>
              </a:extLst>
            </p:cNvPr>
            <p:cNvSpPr/>
            <p:nvPr/>
          </p:nvSpPr>
          <p:spPr>
            <a:xfrm>
              <a:off x="5922675" y="5077142"/>
              <a:ext cx="262574" cy="98872"/>
            </a:xfrm>
            <a:prstGeom prst="rect">
              <a:avLst/>
            </a:prstGeom>
            <a:solidFill>
              <a:srgbClr val="F1F1F1"/>
            </a:solidFill>
            <a:ln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998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67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995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99934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9991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99901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99885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99868" algn="l" defTabSz="599984" rtl="0" eaLnBrk="1" latinLnBrk="0" hangingPunct="1">
                <a:defRPr sz="2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2604"/>
            </a:p>
          </p:txBody>
        </p:sp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D2294BF3-D4DF-8161-D96A-5AA111FEF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780918">
              <a:off x="6073124" y="5169054"/>
              <a:ext cx="145782" cy="144793"/>
            </a:xfrm>
            <a:prstGeom prst="rect">
              <a:avLst/>
            </a:prstGeom>
          </p:spPr>
        </p:pic>
      </p:grpSp>
      <p:sp>
        <p:nvSpPr>
          <p:cNvPr id="84" name="ZoneTexte 83">
            <a:extLst>
              <a:ext uri="{FF2B5EF4-FFF2-40B4-BE49-F238E27FC236}">
                <a16:creationId xmlns:a16="http://schemas.microsoft.com/office/drawing/2014/main" id="{6FEF51BF-3931-DD89-C052-52316FB70CC4}"/>
              </a:ext>
            </a:extLst>
          </p:cNvPr>
          <p:cNvSpPr txBox="1"/>
          <p:nvPr/>
        </p:nvSpPr>
        <p:spPr>
          <a:xfrm>
            <a:off x="10049103" y="1412345"/>
            <a:ext cx="287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rgbClr val="65B157"/>
                </a:solidFill>
              </a:rPr>
              <a:t>Les archives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80C1B4E7-956E-4C87-AE4F-9F44324734D7}"/>
              </a:ext>
            </a:extLst>
          </p:cNvPr>
          <p:cNvSpPr txBox="1"/>
          <p:nvPr/>
        </p:nvSpPr>
        <p:spPr>
          <a:xfrm>
            <a:off x="9987323" y="5381876"/>
            <a:ext cx="287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rgbClr val="65B157"/>
                </a:solidFill>
              </a:rPr>
              <a:t>L’informatique</a:t>
            </a:r>
          </a:p>
        </p:txBody>
      </p:sp>
      <p:pic>
        <p:nvPicPr>
          <p:cNvPr id="86" name="Graphique 85" descr="Femme DJ avec un remplissage uni">
            <a:extLst>
              <a:ext uri="{FF2B5EF4-FFF2-40B4-BE49-F238E27FC236}">
                <a16:creationId xmlns:a16="http://schemas.microsoft.com/office/drawing/2014/main" id="{1B03B496-2C08-4772-C2DA-83AB70139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28008" y="3914568"/>
            <a:ext cx="391714" cy="391714"/>
          </a:xfrm>
          <a:prstGeom prst="rect">
            <a:avLst/>
          </a:prstGeom>
        </p:spPr>
      </p:pic>
      <p:pic>
        <p:nvPicPr>
          <p:cNvPr id="87" name="Graphique 86" descr="Femme DJ avec un remplissage uni">
            <a:extLst>
              <a:ext uri="{FF2B5EF4-FFF2-40B4-BE49-F238E27FC236}">
                <a16:creationId xmlns:a16="http://schemas.microsoft.com/office/drawing/2014/main" id="{38D1619A-7C0E-7172-A2FA-ADD8064EF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3881" y="5260346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08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CustomShape 1"/>
          <p:cNvSpPr/>
          <p:nvPr/>
        </p:nvSpPr>
        <p:spPr>
          <a:xfrm>
            <a:off x="2385838" y="3114258"/>
            <a:ext cx="8578733" cy="22576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3131" tIns="56566" rIns="113131" bIns="56566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542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icksand"/>
                <a:ea typeface="DejaVu Sans"/>
                <a:cs typeface="DejaVu Sans"/>
              </a:rPr>
              <a:t>Historique et étapes des projets</a:t>
            </a:r>
            <a:endParaRPr kumimoji="0" lang="fr-FR" sz="7542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44" name="CustomShape 3"/>
          <p:cNvSpPr/>
          <p:nvPr/>
        </p:nvSpPr>
        <p:spPr>
          <a:xfrm>
            <a:off x="6227657" y="5647615"/>
            <a:ext cx="188703" cy="104533"/>
          </a:xfrm>
          <a:custGeom>
            <a:avLst/>
            <a:gdLst/>
            <a:ahLst/>
            <a:cxnLst/>
            <a:rect l="l" t="t" r="r" b="b"/>
            <a:pathLst>
              <a:path w="63" h="32">
                <a:moveTo>
                  <a:pt x="4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8" y="32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6" y="0"/>
                  <a:pt x="63" y="7"/>
                  <a:pt x="63" y="16"/>
                </a:cubicBezTo>
                <a:cubicBezTo>
                  <a:pt x="63" y="25"/>
                  <a:pt x="56" y="32"/>
                  <a:pt x="47" y="32"/>
                </a:cubicBezTo>
                <a:close/>
              </a:path>
            </a:pathLst>
          </a:custGeom>
          <a:solidFill>
            <a:srgbClr val="6F9E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2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45" name="CustomShape 4"/>
          <p:cNvSpPr/>
          <p:nvPr/>
        </p:nvSpPr>
        <p:spPr>
          <a:xfrm>
            <a:off x="6505056" y="5647615"/>
            <a:ext cx="340299" cy="104533"/>
          </a:xfrm>
          <a:custGeom>
            <a:avLst/>
            <a:gdLst/>
            <a:ahLst/>
            <a:cxnLst/>
            <a:rect l="l" t="t" r="r" b="b"/>
            <a:pathLst>
              <a:path w="113" h="32">
                <a:moveTo>
                  <a:pt x="97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6" y="0"/>
                  <a:pt x="113" y="7"/>
                  <a:pt x="113" y="16"/>
                </a:cubicBezTo>
                <a:cubicBezTo>
                  <a:pt x="113" y="25"/>
                  <a:pt x="106" y="32"/>
                  <a:pt x="97" y="32"/>
                </a:cubicBezTo>
                <a:close/>
              </a:path>
            </a:pathLst>
          </a:custGeom>
          <a:solidFill>
            <a:srgbClr val="8760A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2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46" name="CustomShape 5"/>
          <p:cNvSpPr/>
          <p:nvPr/>
        </p:nvSpPr>
        <p:spPr>
          <a:xfrm>
            <a:off x="6932697" y="5647615"/>
            <a:ext cx="280112" cy="104533"/>
          </a:xfrm>
          <a:custGeom>
            <a:avLst/>
            <a:gdLst/>
            <a:ahLst/>
            <a:cxnLst/>
            <a:rect l="l" t="t" r="r" b="b"/>
            <a:pathLst>
              <a:path w="93" h="32">
                <a:moveTo>
                  <a:pt x="7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85" y="0"/>
                  <a:pt x="93" y="7"/>
                  <a:pt x="93" y="16"/>
                </a:cubicBezTo>
                <a:cubicBezTo>
                  <a:pt x="93" y="25"/>
                  <a:pt x="85" y="32"/>
                  <a:pt x="76" y="32"/>
                </a:cubicBezTo>
                <a:close/>
              </a:path>
            </a:pathLst>
          </a:custGeom>
          <a:solidFill>
            <a:srgbClr val="843F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26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8AF558F0-E53A-49C1-97DF-A9454B61F284}"/>
              </a:ext>
            </a:extLst>
          </p:cNvPr>
          <p:cNvSpPr/>
          <p:nvPr/>
        </p:nvSpPr>
        <p:spPr>
          <a:xfrm>
            <a:off x="1645920" y="1828800"/>
            <a:ext cx="4480560" cy="4297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8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6B241E4E-A02C-4B99-9383-D1911E0BA82A}"/>
              </a:ext>
            </a:extLst>
          </p:cNvPr>
          <p:cNvSpPr/>
          <p:nvPr/>
        </p:nvSpPr>
        <p:spPr>
          <a:xfrm>
            <a:off x="1573560" y="1920239"/>
            <a:ext cx="4644360" cy="38404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8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498C5E-DFF4-448D-87AB-B24E17E204F6}"/>
              </a:ext>
            </a:extLst>
          </p:cNvPr>
          <p:cNvSpPr txBox="1"/>
          <p:nvPr/>
        </p:nvSpPr>
        <p:spPr>
          <a:xfrm>
            <a:off x="1822657" y="3663777"/>
            <a:ext cx="4389120" cy="9118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800" b="1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2"/>
              <a:ea typeface="Arial" pitchFamily="2"/>
              <a:cs typeface="Ari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8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20F8C0AF-7277-4EBD-AB43-93833DC37589}"/>
              </a:ext>
            </a:extLst>
          </p:cNvPr>
          <p:cNvSpPr/>
          <p:nvPr/>
        </p:nvSpPr>
        <p:spPr>
          <a:xfrm>
            <a:off x="822960" y="2743199"/>
            <a:ext cx="182880" cy="1828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18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024F4B7-4B65-416B-87C5-B761C2B207C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986157" y="732599"/>
            <a:ext cx="2460240" cy="61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0DF5050-8637-4163-A4AF-DE1E40B3871E}"/>
              </a:ext>
            </a:extLst>
          </p:cNvPr>
          <p:cNvSpPr txBox="1"/>
          <p:nvPr/>
        </p:nvSpPr>
        <p:spPr>
          <a:xfrm>
            <a:off x="1925092" y="732599"/>
            <a:ext cx="3017520" cy="1278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400" b="1" i="0" u="none" strike="noStrike" cap="none" baseline="0">
                <a:ln>
                  <a:noFill/>
                </a:ln>
                <a:solidFill>
                  <a:srgbClr val="F28D00"/>
                </a:solidFill>
                <a:latin typeface="Arial" pitchFamily="2"/>
                <a:ea typeface="Arial" pitchFamily="2"/>
                <a:cs typeface="Arial" pitchFamily="2"/>
              </a:rPr>
              <a:t>Contexte et enjeux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fr-FR" sz="2400" b="1" i="0" u="none" strike="noStrike" cap="none" baseline="0">
              <a:ln>
                <a:noFill/>
              </a:ln>
              <a:solidFill>
                <a:srgbClr val="FFB66C"/>
              </a:solidFill>
              <a:latin typeface="Arial" pitchFamily="2"/>
              <a:ea typeface="Arial" pitchFamily="2"/>
              <a:cs typeface="Arial" pitchFamily="2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508B8F1-B8BC-45D6-AB1D-C2D73D18681A}"/>
              </a:ext>
            </a:extLst>
          </p:cNvPr>
          <p:cNvSpPr txBox="1"/>
          <p:nvPr/>
        </p:nvSpPr>
        <p:spPr>
          <a:xfrm>
            <a:off x="7441327" y="1027354"/>
            <a:ext cx="2194560" cy="639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 b="1" i="0" u="none" strike="noStrike" cap="none" baseline="0">
                <a:ln>
                  <a:noFill/>
                </a:ln>
                <a:solidFill>
                  <a:srgbClr val="50938A"/>
                </a:solidFill>
                <a:latin typeface="Arial" pitchFamily="2"/>
                <a:ea typeface="Arial" pitchFamily="2"/>
                <a:cs typeface="Arial" pitchFamily="2"/>
              </a:rPr>
              <a:t>15 décembre 2015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23268D-96B4-43E6-9CB6-76BF85414393}"/>
              </a:ext>
            </a:extLst>
          </p:cNvPr>
          <p:cNvSpPr txBox="1"/>
          <p:nvPr/>
        </p:nvSpPr>
        <p:spPr>
          <a:xfrm>
            <a:off x="1239292" y="1704381"/>
            <a:ext cx="2194560" cy="639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 b="1" i="0" u="none" strike="noStrike" cap="none" baseline="0">
                <a:ln>
                  <a:noFill/>
                </a:ln>
                <a:solidFill>
                  <a:srgbClr val="FF3838"/>
                </a:solidFill>
                <a:latin typeface="Arial" pitchFamily="2"/>
                <a:ea typeface="Arial" pitchFamily="2"/>
                <a:cs typeface="Arial" pitchFamily="2"/>
              </a:rPr>
              <a:t>2016-2017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C928013-8A94-45AF-ABE2-53C226869EB6}"/>
              </a:ext>
            </a:extLst>
          </p:cNvPr>
          <p:cNvSpPr txBox="1"/>
          <p:nvPr/>
        </p:nvSpPr>
        <p:spPr>
          <a:xfrm>
            <a:off x="1240403" y="2034208"/>
            <a:ext cx="3745754" cy="913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Groupe de travail chargé d’étudier la faisabilité et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de définir des scenarii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F87238-3B27-4D41-A059-DC134FCCEEB9}"/>
              </a:ext>
            </a:extLst>
          </p:cNvPr>
          <p:cNvSpPr txBox="1"/>
          <p:nvPr/>
        </p:nvSpPr>
        <p:spPr>
          <a:xfrm>
            <a:off x="7926536" y="2698559"/>
            <a:ext cx="2194560" cy="639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 b="1" i="0" u="none" strike="noStrike" cap="none" baseline="0">
                <a:ln>
                  <a:noFill/>
                </a:ln>
                <a:solidFill>
                  <a:srgbClr val="FF8000"/>
                </a:solidFill>
                <a:latin typeface="Arial" pitchFamily="2"/>
                <a:ea typeface="Arial" pitchFamily="2"/>
                <a:cs typeface="Arial" pitchFamily="2"/>
              </a:rPr>
              <a:t>29 décembre 2017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430B479-B039-4D5B-95CF-78F5E480EE8B}"/>
              </a:ext>
            </a:extLst>
          </p:cNvPr>
          <p:cNvSpPr txBox="1"/>
          <p:nvPr/>
        </p:nvSpPr>
        <p:spPr>
          <a:xfrm>
            <a:off x="7926536" y="2989481"/>
            <a:ext cx="5720196" cy="1198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Signature de la convention de services communs entre Nantes Métropole et les communes et de la convention particulière « Gestion documentaire Archives »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062F0D4-A94A-4774-9A1D-AD7B2A863CA5}"/>
              </a:ext>
            </a:extLst>
          </p:cNvPr>
          <p:cNvSpPr txBox="1"/>
          <p:nvPr/>
        </p:nvSpPr>
        <p:spPr>
          <a:xfrm>
            <a:off x="7489942" y="4641745"/>
            <a:ext cx="2194560" cy="639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 b="1" i="0" u="none" strike="noStrike" cap="none" baseline="0">
                <a:ln>
                  <a:noFill/>
                </a:ln>
                <a:solidFill>
                  <a:srgbClr val="FF8000"/>
                </a:solidFill>
                <a:latin typeface="Arial" pitchFamily="2"/>
                <a:ea typeface="Arial" pitchFamily="2"/>
                <a:cs typeface="Arial" pitchFamily="2"/>
              </a:rPr>
              <a:t>Juillet-août 2018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183DB60-1501-45B8-80D8-3E66AC415F89}"/>
              </a:ext>
            </a:extLst>
          </p:cNvPr>
          <p:cNvSpPr txBox="1"/>
          <p:nvPr/>
        </p:nvSpPr>
        <p:spPr>
          <a:xfrm>
            <a:off x="7495402" y="5066496"/>
            <a:ext cx="5720195" cy="644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Prise de fonctions des deux archivistes référentes du Service commun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9187DF3-0F76-4F73-9E2F-DCC298EC52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50292" y="3801599"/>
            <a:ext cx="746999" cy="74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9FAFCA4-1918-4389-BB3E-78901C390CB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793855" y="1641975"/>
            <a:ext cx="731519" cy="73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5492505-4C01-4F7D-803E-CAB927921CD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284757" y="3241080"/>
            <a:ext cx="782280" cy="782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7A25147-86BF-411C-901E-277AC852995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557917" y="5943600"/>
            <a:ext cx="797040" cy="79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3147327-9651-4D8B-B611-11FF63CA9DD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891557" y="5760360"/>
            <a:ext cx="640440" cy="64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52FA569-EE8B-46C8-BF8C-680912BF622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172077" y="5942520"/>
            <a:ext cx="641160" cy="64116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985A7C1A-B56A-4964-AB91-D4828FF963CD}"/>
              </a:ext>
            </a:extLst>
          </p:cNvPr>
          <p:cNvSpPr txBox="1"/>
          <p:nvPr/>
        </p:nvSpPr>
        <p:spPr>
          <a:xfrm>
            <a:off x="7489942" y="1294716"/>
            <a:ext cx="5110314" cy="9218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Approbation du Schéma de mutualisation et de coopération de la Métropole par les 24 communes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1335C0F-4263-42EF-A391-CDAC35D86710}"/>
              </a:ext>
            </a:extLst>
          </p:cNvPr>
          <p:cNvSpPr txBox="1"/>
          <p:nvPr/>
        </p:nvSpPr>
        <p:spPr>
          <a:xfrm>
            <a:off x="262605" y="3582223"/>
            <a:ext cx="2194560" cy="639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 b="1" i="0" u="none" strike="noStrike" cap="none" baseline="0">
                <a:ln>
                  <a:noFill/>
                </a:ln>
                <a:solidFill>
                  <a:srgbClr val="3FAF46"/>
                </a:solidFill>
                <a:latin typeface="Arial" pitchFamily="2"/>
                <a:ea typeface="Arial" pitchFamily="2"/>
                <a:cs typeface="Arial" pitchFamily="2"/>
              </a:rPr>
              <a:t>1</a:t>
            </a:r>
            <a:r>
              <a:rPr lang="fr-FR" sz="1600" b="1" i="0" u="none" strike="noStrike" cap="none" baseline="30000">
                <a:ln>
                  <a:noFill/>
                </a:ln>
                <a:solidFill>
                  <a:srgbClr val="3FAF46"/>
                </a:solidFill>
                <a:latin typeface="Arial" pitchFamily="2"/>
                <a:ea typeface="Arial" pitchFamily="2"/>
                <a:cs typeface="Arial" pitchFamily="2"/>
              </a:rPr>
              <a:t>er</a:t>
            </a:r>
            <a:r>
              <a:rPr lang="fr-FR" sz="1600" b="1" i="0" u="none" strike="noStrike" cap="none" baseline="0">
                <a:ln>
                  <a:noFill/>
                </a:ln>
                <a:solidFill>
                  <a:srgbClr val="3FAF46"/>
                </a:solidFill>
                <a:latin typeface="Arial" pitchFamily="2"/>
                <a:ea typeface="Arial" pitchFamily="2"/>
                <a:cs typeface="Arial" pitchFamily="2"/>
              </a:rPr>
              <a:t> janvier 2018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BDBC4F9-98DB-46B6-9E3D-CDAF1275D865}"/>
              </a:ext>
            </a:extLst>
          </p:cNvPr>
          <p:cNvSpPr txBox="1"/>
          <p:nvPr/>
        </p:nvSpPr>
        <p:spPr>
          <a:xfrm>
            <a:off x="268748" y="3852659"/>
            <a:ext cx="4009847" cy="644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Arial" pitchFamily="2"/>
                <a:cs typeface="Arial" pitchFamily="2"/>
              </a:rPr>
              <a:t>Mise en œuvre du Service commun « Gestion documentaire Archives »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2E1FFE8-D653-411D-8A8E-B813811D228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326003" y="2007734"/>
            <a:ext cx="746999" cy="74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5C66AA22-9F67-4B3F-9FC0-C4241BC657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3580"/>
            <a:ext cx="1861919" cy="7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992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INNERLINE_KEY" val="POWER_USER_DIAGRAM_RELATIONSHIP_INNERLINE_VALUE_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INNERLINE_KEY" val="POWER_USER_DIAGRAM_RELATIONSHIP_INNERLINE_VALUE_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INNERLINE_KEY" val="POWER_USER_DIAGRAM_RELATIONSHIP_INNERLINE_VALUE_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DIAGRAM_RELATIONSHIP_CIRCLES_KEY" val="POWER_USER_DIAGRAM_RELATIONSHIP_CIRCLES_VALUE_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BFD8BF51118045A30A5816C75E6DC8" ma:contentTypeVersion="15" ma:contentTypeDescription="Crée un document." ma:contentTypeScope="" ma:versionID="a780c3cf27a71c2a147a39c28806c061">
  <xsd:schema xmlns:xsd="http://www.w3.org/2001/XMLSchema" xmlns:xs="http://www.w3.org/2001/XMLSchema" xmlns:p="http://schemas.microsoft.com/office/2006/metadata/properties" xmlns:ns1="http://schemas.microsoft.com/sharepoint/v3" xmlns:ns2="b106f6f2-b7a1-4de1-b286-f4d42c478e5c" xmlns:ns3="19ec4cf0-6b6a-4395-a978-d7cc4f5e103b" targetNamespace="http://schemas.microsoft.com/office/2006/metadata/properties" ma:root="true" ma:fieldsID="68019189d954060de92257ea73e94014" ns1:_="" ns2:_="" ns3:_="">
    <xsd:import namespace="http://schemas.microsoft.com/sharepoint/v3"/>
    <xsd:import namespace="b106f6f2-b7a1-4de1-b286-f4d42c478e5c"/>
    <xsd:import namespace="19ec4cf0-6b6a-4395-a978-d7cc4f5e10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06f6f2-b7a1-4de1-b286-f4d42c478e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alises d’images" ma:readOnly="false" ma:fieldId="{5cf76f15-5ced-4ddc-b409-7134ff3c332f}" ma:taxonomyMulti="true" ma:sspId="9fc07026-67f7-4f01-99b1-102bf47aeec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ec4cf0-6b6a-4395-a978-d7cc4f5e103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b106f6f2-b7a1-4de1-b286-f4d42c478e5c">
      <Terms xmlns="http://schemas.microsoft.com/office/infopath/2007/PartnerControls"/>
    </lcf76f155ced4ddcb4097134ff3c332f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02542E-184F-4F05-8368-F7D78D84C654}">
  <ds:schemaRefs>
    <ds:schemaRef ds:uri="19ec4cf0-6b6a-4395-a978-d7cc4f5e103b"/>
    <ds:schemaRef ds:uri="b106f6f2-b7a1-4de1-b286-f4d42c478e5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724D2A9-AD0C-4AC8-9AEB-6B79A8F81CF9}">
  <ds:schemaRefs>
    <ds:schemaRef ds:uri="19ec4cf0-6b6a-4395-a978-d7cc4f5e103b"/>
    <ds:schemaRef ds:uri="b106f6f2-b7a1-4de1-b286-f4d42c478e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4C929C4-3633-4E1D-A7C8-0ACC55B016F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</TotalTime>
  <Words>4235</Words>
  <Application>Microsoft Office PowerPoint</Application>
  <PresentationFormat>Personnalisé</PresentationFormat>
  <Paragraphs>710</Paragraphs>
  <Slides>60</Slides>
  <Notes>1</Notes>
  <HiddenSlides>0</HiddenSlides>
  <MMClips>0</MMClips>
  <ScaleCrop>false</ScaleCrop>
  <HeadingPairs>
    <vt:vector size="8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9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82" baseType="lpstr">
      <vt:lpstr>Arial</vt:lpstr>
      <vt:lpstr>Arial MT</vt:lpstr>
      <vt:lpstr>Berlin Sans FB Demi</vt:lpstr>
      <vt:lpstr>Bodoni MT Black</vt:lpstr>
      <vt:lpstr>Calibri</vt:lpstr>
      <vt:lpstr>Courier New</vt:lpstr>
      <vt:lpstr>Liberation Sans</vt:lpstr>
      <vt:lpstr>Open Sans</vt:lpstr>
      <vt:lpstr>Quicksand</vt:lpstr>
      <vt:lpstr>Quicksand Light</vt:lpstr>
      <vt:lpstr>Symbol</vt:lpstr>
      <vt:lpstr>Wingdings</vt:lpstr>
      <vt:lpstr>Office Theme</vt:lpstr>
      <vt:lpstr>Office Theme</vt:lpstr>
      <vt:lpstr>Office Theme</vt:lpstr>
      <vt:lpstr>1_Thème Office</vt:lpstr>
      <vt:lpstr>2_Office Theme</vt:lpstr>
      <vt:lpstr>1_Office Theme</vt:lpstr>
      <vt:lpstr>3_Office Theme</vt:lpstr>
      <vt:lpstr>5_Office Theme</vt:lpstr>
      <vt:lpstr>2_Office Theme</vt:lpstr>
      <vt:lpstr>Acrobat Document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Amener le collectif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sur le territoire cergypontain.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Documenter des process de versement dans le SAE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KPMG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GRIPPON Alice</dc:creator>
  <cp:lastModifiedBy>GRIPPON Alice</cp:lastModifiedBy>
  <cp:revision>41</cp:revision>
  <dcterms:modified xsi:type="dcterms:W3CDTF">2024-12-04T13:34:41Z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2023-02-17T16:21:45Z</dcterms:created>
  <dc:creator/>
  <dc:description/>
  <dc:language>fr-FR</dc:language>
  <cp:lastModifiedBy/>
  <cp:revision>1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KPMG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Personnalisé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10</vt:i4>
  </property>
  <property fmtid="{D5CDD505-2E9C-101B-9397-08002B2CF9AE}" pid="13" name="ContentTypeId">
    <vt:lpwstr>0x01010078BFD8BF51118045A30A5816C75E6DC8</vt:lpwstr>
  </property>
  <property fmtid="{D5CDD505-2E9C-101B-9397-08002B2CF9AE}" pid="14" name="MediaServiceImageTags">
    <vt:lpwstr/>
  </property>
  <property fmtid="{D5CDD505-2E9C-101B-9397-08002B2CF9AE}" pid="15" name="MSIP_Label_a55150b5-9709-4135-863a-f4680a6d2cae_Enabled">
    <vt:lpwstr>true</vt:lpwstr>
  </property>
  <property fmtid="{D5CDD505-2E9C-101B-9397-08002B2CF9AE}" pid="16" name="MSIP_Label_a55150b5-9709-4135-863a-f4680a6d2cae_SetDate">
    <vt:lpwstr>2024-12-04T13:34:38Z</vt:lpwstr>
  </property>
  <property fmtid="{D5CDD505-2E9C-101B-9397-08002B2CF9AE}" pid="17" name="MSIP_Label_a55150b5-9709-4135-863a-f4680a6d2cae_Method">
    <vt:lpwstr>Privileged</vt:lpwstr>
  </property>
  <property fmtid="{D5CDD505-2E9C-101B-9397-08002B2CF9AE}" pid="18" name="MSIP_Label_a55150b5-9709-4135-863a-f4680a6d2cae_Name">
    <vt:lpwstr>Public</vt:lpwstr>
  </property>
  <property fmtid="{D5CDD505-2E9C-101B-9397-08002B2CF9AE}" pid="19" name="MSIP_Label_a55150b5-9709-4135-863a-f4680a6d2cae_SiteId">
    <vt:lpwstr>5d0b42b2-7ba0-42b9-bd88-2dd1558bd190</vt:lpwstr>
  </property>
  <property fmtid="{D5CDD505-2E9C-101B-9397-08002B2CF9AE}" pid="20" name="MSIP_Label_a55150b5-9709-4135-863a-f4680a6d2cae_ActionId">
    <vt:lpwstr>18d73418-9b17-4467-b10e-41ae4e700cb1</vt:lpwstr>
  </property>
  <property fmtid="{D5CDD505-2E9C-101B-9397-08002B2CF9AE}" pid="21" name="MSIP_Label_a55150b5-9709-4135-863a-f4680a6d2cae_ContentBits">
    <vt:lpwstr>0</vt:lpwstr>
  </property>
</Properties>
</file>